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30"/>
  </p:notesMasterIdLst>
  <p:sldIdLst>
    <p:sldId id="342" r:id="rId5"/>
    <p:sldId id="259" r:id="rId6"/>
    <p:sldId id="341" r:id="rId7"/>
    <p:sldId id="314" r:id="rId8"/>
    <p:sldId id="316" r:id="rId9"/>
    <p:sldId id="315" r:id="rId10"/>
    <p:sldId id="317" r:id="rId11"/>
    <p:sldId id="318" r:id="rId12"/>
    <p:sldId id="319" r:id="rId13"/>
    <p:sldId id="321" r:id="rId14"/>
    <p:sldId id="322" r:id="rId15"/>
    <p:sldId id="326" r:id="rId16"/>
    <p:sldId id="325" r:id="rId17"/>
    <p:sldId id="327" r:id="rId18"/>
    <p:sldId id="328" r:id="rId19"/>
    <p:sldId id="330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40" r:id="rId28"/>
    <p:sldId id="339" r:id="rId29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NikoshLightBAN" panose="02000000000000000000" pitchFamily="2" charset="0"/>
      <p:regular r:id="rId35"/>
    </p:embeddedFont>
    <p:embeddedFont>
      <p:font typeface="SutonnyMJ" pitchFamily="2" charset="0"/>
      <p:regular r:id="rId36"/>
      <p:bold r:id="rId37"/>
      <p:italic r:id="rId38"/>
      <p:boldItalic r:id="rId39"/>
    </p:embeddedFont>
    <p:embeddedFont>
      <p:font typeface="Franklin Gothic Book" panose="020B0503020102020204" pitchFamily="34" charset="0"/>
      <p:regular r:id="rId40"/>
      <p:italic r:id="rId41"/>
    </p:embeddedFont>
    <p:embeddedFont>
      <p:font typeface="NikoshBAN" panose="02000000000000000000" pitchFamily="2" charset="0"/>
      <p:regular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Book Antiqua" panose="02040602050305030304" pitchFamily="18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Wingdings 2" panose="05020102010507070707" pitchFamily="18" charset="2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FF00"/>
    <a:srgbClr val="66FF33"/>
    <a:srgbClr val="3333FF"/>
    <a:srgbClr val="CC0066"/>
    <a:srgbClr val="FF9933"/>
    <a:srgbClr val="FFFF00"/>
    <a:srgbClr val="D4E218"/>
    <a:srgbClr val="D6009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47379-F392-48C9-8A89-C7D657D064CE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</dgm:pt>
    <dgm:pt modelId="{ACB41840-DE23-43DB-B7C0-DE321744EA21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>
            <a:buNone/>
          </a:pPr>
          <a:r>
            <a:rPr lang="bn-IN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              </a:t>
          </a:r>
          <a:r>
            <a:rPr lang="bn-IN" sz="3200" b="1" cap="none" spc="0" dirty="0" smtClean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পাঠ শিরোনাম </a:t>
          </a:r>
        </a:p>
        <a:p>
          <a:pPr>
            <a:buNone/>
          </a:pPr>
          <a:r>
            <a:rPr lang="bn-IN" sz="2800" b="1" dirty="0" smtClean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পরীক্ষণ নং-২  মাইক্রুমিটারের সাহায্যে তারের প্রস্থচ্ছেদের ক্ষেত্রফল নির্ণয়।</a:t>
          </a:r>
          <a:endParaRPr lang="en-US" sz="2800" b="1" dirty="0">
            <a:ln w="1905"/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E8FC20DA-49FA-4FB1-89DD-341FB5ABB6FD}" type="parTrans" cxnId="{CB3B3E0E-A2AE-4C2C-8CF9-1FE12A230102}">
      <dgm:prSet/>
      <dgm:spPr/>
      <dgm:t>
        <a:bodyPr/>
        <a:lstStyle/>
        <a:p>
          <a:endParaRPr lang="en-US"/>
        </a:p>
      </dgm:t>
    </dgm:pt>
    <dgm:pt modelId="{DB009F7D-86CC-4111-BEA8-2A4C712AD2C1}" type="sibTrans" cxnId="{CB3B3E0E-A2AE-4C2C-8CF9-1FE12A230102}">
      <dgm:prSet/>
      <dgm:spPr/>
      <dgm:t>
        <a:bodyPr/>
        <a:lstStyle/>
        <a:p>
          <a:endParaRPr lang="en-US"/>
        </a:p>
      </dgm:t>
    </dgm:pt>
    <dgm:pt modelId="{90275282-F8DA-48CC-B85B-FD08D354B943}" type="pres">
      <dgm:prSet presAssocID="{05547379-F392-48C9-8A89-C7D657D064CE}" presName="linear" presStyleCnt="0">
        <dgm:presLayoutVars>
          <dgm:dir/>
          <dgm:resizeHandles val="exact"/>
        </dgm:presLayoutVars>
      </dgm:prSet>
      <dgm:spPr/>
    </dgm:pt>
    <dgm:pt modelId="{7241822C-EC39-4FA3-833E-F940E612A3AD}" type="pres">
      <dgm:prSet presAssocID="{ACB41840-DE23-43DB-B7C0-DE321744EA21}" presName="comp" presStyleCnt="0"/>
      <dgm:spPr/>
    </dgm:pt>
    <dgm:pt modelId="{30533D8B-0679-4A13-9E53-2B81B4A47484}" type="pres">
      <dgm:prSet presAssocID="{ACB41840-DE23-43DB-B7C0-DE321744EA21}" presName="box" presStyleLbl="node1" presStyleIdx="0" presStyleCnt="1" custLinFactNeighborX="-533" custLinFactNeighborY="-9088"/>
      <dgm:spPr/>
      <dgm:t>
        <a:bodyPr/>
        <a:lstStyle/>
        <a:p>
          <a:endParaRPr lang="en-US"/>
        </a:p>
      </dgm:t>
    </dgm:pt>
    <dgm:pt modelId="{C6C5B750-D68D-4829-92B8-5F19F92B7A59}" type="pres">
      <dgm:prSet presAssocID="{ACB41840-DE23-43DB-B7C0-DE321744EA21}" presName="img" presStyleLbl="fgImgPlace1" presStyleIdx="0" presStyleCnt="1" custScaleX="55895" custScaleY="72751" custLinFactNeighborX="-11076" custLinFactNeighborY="-202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EDDB6A5-2963-4E93-A0D8-7220C9BDA341}" type="pres">
      <dgm:prSet presAssocID="{ACB41840-DE23-43DB-B7C0-DE321744EA2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E37201-E408-43A2-A553-BADA4D0F8CFD}" type="presOf" srcId="{ACB41840-DE23-43DB-B7C0-DE321744EA21}" destId="{30533D8B-0679-4A13-9E53-2B81B4A47484}" srcOrd="0" destOrd="0" presId="urn:microsoft.com/office/officeart/2005/8/layout/vList4"/>
    <dgm:cxn modelId="{C20CFC4D-E5A2-495F-937C-F3AE3DB9CB95}" type="presOf" srcId="{ACB41840-DE23-43DB-B7C0-DE321744EA21}" destId="{8EDDB6A5-2963-4E93-A0D8-7220C9BDA341}" srcOrd="1" destOrd="0" presId="urn:microsoft.com/office/officeart/2005/8/layout/vList4"/>
    <dgm:cxn modelId="{CB3B3E0E-A2AE-4C2C-8CF9-1FE12A230102}" srcId="{05547379-F392-48C9-8A89-C7D657D064CE}" destId="{ACB41840-DE23-43DB-B7C0-DE321744EA21}" srcOrd="0" destOrd="0" parTransId="{E8FC20DA-49FA-4FB1-89DD-341FB5ABB6FD}" sibTransId="{DB009F7D-86CC-4111-BEA8-2A4C712AD2C1}"/>
    <dgm:cxn modelId="{4B766FA7-EDC4-43BE-8A82-D05D2ADC97E0}" type="presOf" srcId="{05547379-F392-48C9-8A89-C7D657D064CE}" destId="{90275282-F8DA-48CC-B85B-FD08D354B943}" srcOrd="0" destOrd="0" presId="urn:microsoft.com/office/officeart/2005/8/layout/vList4"/>
    <dgm:cxn modelId="{90B4FA05-34AD-4BA6-8C88-3B84A9A68DA1}" type="presParOf" srcId="{90275282-F8DA-48CC-B85B-FD08D354B943}" destId="{7241822C-EC39-4FA3-833E-F940E612A3AD}" srcOrd="0" destOrd="0" presId="urn:microsoft.com/office/officeart/2005/8/layout/vList4"/>
    <dgm:cxn modelId="{13CC0B57-1F58-48EC-A10D-CE032600B517}" type="presParOf" srcId="{7241822C-EC39-4FA3-833E-F940E612A3AD}" destId="{30533D8B-0679-4A13-9E53-2B81B4A47484}" srcOrd="0" destOrd="0" presId="urn:microsoft.com/office/officeart/2005/8/layout/vList4"/>
    <dgm:cxn modelId="{F1879D5B-6DA0-4714-A7D7-A85F627625DD}" type="presParOf" srcId="{7241822C-EC39-4FA3-833E-F940E612A3AD}" destId="{C6C5B750-D68D-4829-92B8-5F19F92B7A59}" srcOrd="1" destOrd="0" presId="urn:microsoft.com/office/officeart/2005/8/layout/vList4"/>
    <dgm:cxn modelId="{EB5412AE-FACD-42C0-9743-99CA98EAD393}" type="presParOf" srcId="{7241822C-EC39-4FA3-833E-F940E612A3AD}" destId="{8EDDB6A5-2963-4E93-A0D8-7220C9BDA34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33D8B-0679-4A13-9E53-2B81B4A47484}">
      <dsp:nvSpPr>
        <dsp:cNvPr id="0" name=""/>
        <dsp:cNvSpPr/>
      </dsp:nvSpPr>
      <dsp:spPr>
        <a:xfrm>
          <a:off x="0" y="0"/>
          <a:ext cx="9144000" cy="1612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26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              </a:t>
          </a:r>
          <a:r>
            <a:rPr lang="bn-IN" sz="2600" b="1" kern="1200" cap="none" spc="0" dirty="0" smtClean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পাঠ শিরোনাম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2600" b="1" kern="1200" dirty="0" smtClean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পরীক্ষণ নং-২  মাইক্রুমিটারের সাহায্যে তারের প্রস্থচ্ছেদের ক্ষেত্রফল নির্ণয়।</a:t>
          </a:r>
          <a:endParaRPr lang="en-US" sz="2600" b="1" kern="1200" dirty="0">
            <a:ln w="1905"/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1990010" y="0"/>
        <a:ext cx="7153989" cy="1612101"/>
      </dsp:txXfrm>
    </dsp:sp>
    <dsp:sp modelId="{C6C5B750-D68D-4829-92B8-5F19F92B7A59}">
      <dsp:nvSpPr>
        <dsp:cNvPr id="0" name=""/>
        <dsp:cNvSpPr/>
      </dsp:nvSpPr>
      <dsp:spPr>
        <a:xfrm>
          <a:off x="361948" y="310755"/>
          <a:ext cx="1022207" cy="9382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E0160-B268-43F3-AE60-B09D923B6AB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42277-0165-48DE-991D-02A6B40F7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6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6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659BF4EE-D4E5-4BA7-B721-82856452C3A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C14B0780-5904-45F7-B0CA-C1149AA97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04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06C876E-30C1-4193-8B65-1631BFDFBD8F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E3CA55D-AA4C-490C-81DB-F6E0D7268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47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8E6DE9D-5E24-44F2-B1EB-4D7FD2B6980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948ED99-D608-45BB-8B2E-E2A3DB505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7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57B3C5-08AB-4B64-8F46-D1CF94876E6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CD51B05-AC77-406A-AE3F-33008B03F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37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ED319D-7851-4575-AAEB-21E7290770B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FF21A8-75E1-4F3F-909A-5ECD9C867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67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7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75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18D4780-6162-49C9-AC09-B553585F4A4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9A79CF-BD20-4944-A962-E04AF5746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09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957886-3635-4DB9-B55A-5D6F8C36BD6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9A3B12-545E-465B-B03B-1274141C6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69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44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628F15-5950-4835-8998-8B637A603046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5553F8-A4D2-4C8B-A20D-4FFD93535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45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56BCD30-7A24-4AB5-B41D-5B90BE5034C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3AE22B-5957-4DB2-9178-5FC7CD82A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24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76C395-887B-4431-B612-52EAF2EC2E8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37831C-E850-4796-A034-3AE1A8F12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1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FB894F-9388-4D36-946F-4D4BBACD436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76"/>
            <a:ext cx="7620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9330C88-91B6-4980-86A0-1F7D504B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9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E02C198D-FB7F-47C8-B142-954270036EDF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35E7529-1BD0-4F94-A421-04E04538C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C32FC3-A350-4AB2-8990-D64FF319A39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336BFED-47E2-4999-ACAE-D803CB857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29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DD83BC-09F5-468C-BEFC-1DF3545F7A8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BB87B7-C30C-4905-9616-7F718CB0F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96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440593-6317-48AA-ABF3-4C3893A3A86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8A88BAE-63C5-4478-AADD-82BB6FF4E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90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69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1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61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33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51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57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6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724BB63-FFF5-4277-916C-4CC7C3B228B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06DE1B0-EA99-4124-9263-5D3187C63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5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02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99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20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75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9" y="329202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8605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502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62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9" y="329202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8605" y="434180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9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434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75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13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466D9BC-3B61-47D2-A547-1BEC05986E2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7410311-B69F-438F-80B7-7D406B29F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92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9" y="329202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43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15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9" y="329202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9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2209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733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22"/>
            <a:ext cx="1981200" cy="525779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20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36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F9A97D1-8476-4324-A718-61A58115046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9ED849F-737E-48D9-8EC1-8E663B8BD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4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0F5F660-4139-4470-BC0D-D2CD94FFBA9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3E8AEB5-F98B-4BF2-B50A-3CCC500CC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1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CDBA2A4-E5D0-4DE3-946F-939C834295E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1DC6D009-9582-4684-89E7-436A3A34A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7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DA574D1-8630-4988-A4A5-1E7E30B2C32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15905A4-A892-4C3A-A4F4-D1369B6AE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6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9A9F3B0-E115-4BEC-964F-B390FFB9AC4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F5A843F-B2E7-4744-9068-8C8BCA50A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0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fld id="{8647D952-1AF2-447E-90A5-23C7DB600EE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NikoshBAN"/>
                <a:cs typeface="+mn-cs"/>
              </a:defRPr>
            </a:lvl1pPr>
          </a:lstStyle>
          <a:p>
            <a:pPr>
              <a:defRPr/>
            </a:pPr>
            <a:fld id="{90EC6E0F-FE39-4440-A346-1558E1B7F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44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76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3DE75FC5-6DF7-4A81-BA6F-A2BAE78D7B8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76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7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9A188D4-262D-45B0-B0E2-F4330681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89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8A70B-A249-4C9D-B449-CAA8C3BB98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8EAEC-A08B-4A13-8394-38BDBF7E45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9" y="329202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605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93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93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93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3DED1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3DED1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48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15.png"/><Relationship Id="rId3" Type="http://schemas.openxmlformats.org/officeDocument/2006/relationships/audio" Target="../media/media9.wav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11" Type="http://schemas.openxmlformats.org/officeDocument/2006/relationships/hyperlink" Target="https://bn.wikipedia.org/w/index.php?title=%E0%A6%B8%E0%A7%8D%E0%A6%95%E0%A7%8D%E0%A6%B0%E0%A7%81&amp;action=edit&amp;redlink=1" TargetMode="External"/><Relationship Id="rId5" Type="http://schemas.openxmlformats.org/officeDocument/2006/relationships/notesSlide" Target="../notesSlides/notesSlide2.xml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0.wav"/><Relationship Id="rId7" Type="http://schemas.microsoft.com/office/2007/relationships/hdphoto" Target="../media/hdphoto2.wdp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11.wav"/><Relationship Id="rId7" Type="http://schemas.openxmlformats.org/officeDocument/2006/relationships/image" Target="../media/image19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12.wav"/><Relationship Id="rId7" Type="http://schemas.openxmlformats.org/officeDocument/2006/relationships/image" Target="../media/image19.png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18.jp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13.wav"/><Relationship Id="rId7" Type="http://schemas.openxmlformats.org/officeDocument/2006/relationships/image" Target="../media/image19.png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18.jp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14.wav"/><Relationship Id="rId7" Type="http://schemas.openxmlformats.org/officeDocument/2006/relationships/image" Target="../media/image19.png"/><Relationship Id="rId2" Type="http://schemas.microsoft.com/office/2007/relationships/media" Target="../media/media14.wav"/><Relationship Id="rId1" Type="http://schemas.openxmlformats.org/officeDocument/2006/relationships/tags" Target="../tags/tag13.xml"/><Relationship Id="rId6" Type="http://schemas.openxmlformats.org/officeDocument/2006/relationships/image" Target="../media/image18.jp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15.wav"/><Relationship Id="rId7" Type="http://schemas.openxmlformats.org/officeDocument/2006/relationships/image" Target="../media/image19.png"/><Relationship Id="rId12" Type="http://schemas.openxmlformats.org/officeDocument/2006/relationships/image" Target="../media/image15.png"/><Relationship Id="rId2" Type="http://schemas.microsoft.com/office/2007/relationships/media" Target="../media/media15.wav"/><Relationship Id="rId1" Type="http://schemas.openxmlformats.org/officeDocument/2006/relationships/tags" Target="../tags/tag14.xm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audio" Target="../media/media16.wav"/><Relationship Id="rId7" Type="http://schemas.openxmlformats.org/officeDocument/2006/relationships/image" Target="../media/image18.jpg"/><Relationship Id="rId12" Type="http://schemas.openxmlformats.org/officeDocument/2006/relationships/image" Target="../media/image17.png"/><Relationship Id="rId2" Type="http://schemas.microsoft.com/office/2007/relationships/media" Target="../media/media16.wav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11" Type="http://schemas.openxmlformats.org/officeDocument/2006/relationships/image" Target="../media/image24.jp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audio" Target="../media/media17.wav"/><Relationship Id="rId7" Type="http://schemas.openxmlformats.org/officeDocument/2006/relationships/image" Target="../media/image18.jpg"/><Relationship Id="rId12" Type="http://schemas.openxmlformats.org/officeDocument/2006/relationships/image" Target="../media/image17.png"/><Relationship Id="rId2" Type="http://schemas.microsoft.com/office/2007/relationships/media" Target="../media/media17.wav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11" Type="http://schemas.openxmlformats.org/officeDocument/2006/relationships/image" Target="../media/image24.jp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audio" Target="../media/media18.wav"/><Relationship Id="rId7" Type="http://schemas.openxmlformats.org/officeDocument/2006/relationships/image" Target="../media/image18.jpg"/><Relationship Id="rId12" Type="http://schemas.openxmlformats.org/officeDocument/2006/relationships/image" Target="../media/image17.png"/><Relationship Id="rId2" Type="http://schemas.microsoft.com/office/2007/relationships/media" Target="../media/media18.wav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11" Type="http://schemas.openxmlformats.org/officeDocument/2006/relationships/image" Target="../media/image24.jp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8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7" Type="http://schemas.openxmlformats.org/officeDocument/2006/relationships/image" Target="../media/image15.png"/><Relationship Id="rId2" Type="http://schemas.microsoft.com/office/2007/relationships/media" Target="../media/media20.wav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20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21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22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3.xml"/><Relationship Id="rId6" Type="http://schemas.openxmlformats.org/officeDocument/2006/relationships/image" Target="../media/image15.png"/><Relationship Id="rId5" Type="http://schemas.openxmlformats.org/officeDocument/2006/relationships/image" Target="../media/image27.gif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wav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microsoft.com/office/2007/relationships/hdphoto" Target="../media/hdphoto1.wdp"/><Relationship Id="rId3" Type="http://schemas.openxmlformats.org/officeDocument/2006/relationships/audio" Target="../media/media3.wav"/><Relationship Id="rId7" Type="http://schemas.openxmlformats.org/officeDocument/2006/relationships/diagramData" Target="../diagrams/data1.xml"/><Relationship Id="rId12" Type="http://schemas.openxmlformats.org/officeDocument/2006/relationships/image" Target="../media/image14.jpe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microsoft.com/office/2007/relationships/diagramDrawing" Target="../diagrams/drawing1.xml"/><Relationship Id="rId5" Type="http://schemas.openxmlformats.org/officeDocument/2006/relationships/image" Target="../media/image11.gif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7.xml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5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7.wav"/><Relationship Id="rId7" Type="http://schemas.openxmlformats.org/officeDocument/2006/relationships/image" Target="../media/image16.jp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hyperlink" Target="https://bn.wikipedia.org/wiki/%E0%A6%AF%E0%A6%A8%E0%A7%8D%E0%A6%A4%E0%A7%8D%E0%A6%B0_%E0%A6%AA%E0%A7%8D%E0%A6%B0%E0%A6%95%E0%A7%8C%E0%A6%B6%E0%A6%B2" TargetMode="External"/><Relationship Id="rId5" Type="http://schemas.openxmlformats.org/officeDocument/2006/relationships/hyperlink" Target="https://bn.wikipedia.org/wiki/%E0%A6%AA%E0%A6%B0%E0%A6%BF%E0%A6%AE%E0%A6%BE%E0%A6%AA" TargetMode="Externa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8.wav"/><Relationship Id="rId7" Type="http://schemas.openxmlformats.org/officeDocument/2006/relationships/image" Target="../media/image19.png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18.jp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2918"/>
            <a:ext cx="8534400" cy="6172182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764642" y="3651284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9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1400" b="1" i="0" u="none" strike="noStrike" kern="1200" cap="none" spc="0" normalizeH="0" baseline="0" noProof="0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স্বাগতম</a:t>
            </a:r>
            <a:endParaRPr kumimoji="0" lang="en-US" sz="1400" b="1" i="0" u="none" strike="noStrike" kern="1200" cap="none" spc="0" normalizeH="0" baseline="0" noProof="0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1086935" y="669765"/>
            <a:ext cx="3948810" cy="3196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304818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800" b="1" i="0" u="none" strike="noStrike" kern="1200" cap="none" spc="0" normalizeH="0" baseline="0" noProof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সবাইকে শুভেচ্ছা </a:t>
            </a:r>
            <a:endParaRPr kumimoji="0" lang="en-US" sz="4800" b="1" i="0" u="none" strike="noStrike" kern="1200" cap="none" spc="0" normalizeH="0" baseline="0" noProof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5664" y="304800"/>
            <a:ext cx="459563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মাইক্রুমিটারের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bn-IN" sz="3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গঠন</a:t>
            </a:r>
            <a:endParaRPr lang="bn-IN" sz="32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19" b="100000" l="5981" r="65311">
                        <a14:backgroundMark x1="19856" y1="17899" x2="19856" y2="17899"/>
                        <a14:backgroundMark x1="31579" y1="24514" x2="31579" y2="24514"/>
                        <a14:backgroundMark x1="39952" y1="29183" x2="39952" y2="29183"/>
                        <a14:backgroundMark x1="48565" y1="33852" x2="48565" y2="33852"/>
                        <a14:backgroundMark x1="54306" y1="40078" x2="54306" y2="40078"/>
                        <a14:backgroundMark x1="59330" y1="43580" x2="59330" y2="43580"/>
                        <a14:backgroundMark x1="62679" y1="48638" x2="62679" y2="48638"/>
                        <a14:backgroundMark x1="62440" y1="52918" x2="62440" y2="52918"/>
                        <a14:backgroundMark x1="58373" y1="55642" x2="58373" y2="55642"/>
                        <a14:backgroundMark x1="52632" y1="52140" x2="52632" y2="52140"/>
                        <a14:backgroundMark x1="47368" y1="47471" x2="47368" y2="47471"/>
                        <a14:backgroundMark x1="41866" y1="45525" x2="41866" y2="45525"/>
                        <a14:backgroundMark x1="42823" y1="50584" x2="42823" y2="50584"/>
                        <a14:backgroundMark x1="41627" y1="56809" x2="41627" y2="56809"/>
                        <a14:backgroundMark x1="38995" y1="60700" x2="38995" y2="60700"/>
                        <a14:backgroundMark x1="33971" y1="63424" x2="33971" y2="63424"/>
                        <a14:backgroundMark x1="31818" y1="69650" x2="31818" y2="69650"/>
                        <a14:backgroundMark x1="27751" y1="73541" x2="27751" y2="73541"/>
                        <a14:backgroundMark x1="26555" y1="78988" x2="26555" y2="78988"/>
                        <a14:backgroundMark x1="21053" y1="80934" x2="21053" y2="80934"/>
                        <a14:backgroundMark x1="16268" y1="76654" x2="16268" y2="76654"/>
                        <a14:backgroundMark x1="11244" y1="75486" x2="11244" y2="75486"/>
                        <a14:backgroundMark x1="7895" y1="71984" x2="7895" y2="71984"/>
                        <a14:backgroundMark x1="8612" y1="64591" x2="8612" y2="64591"/>
                        <a14:backgroundMark x1="8852" y1="54475" x2="8852" y2="54475"/>
                        <a14:backgroundMark x1="8612" y1="43969" x2="8612" y2="43969"/>
                        <a14:backgroundMark x1="8134" y1="33463" x2="8134" y2="33463"/>
                        <a14:backgroundMark x1="8134" y1="26848" x2="8134" y2="26848"/>
                        <a14:backgroundMark x1="8373" y1="22179" x2="8373" y2="22179"/>
                        <a14:backgroundMark x1="11244" y1="20623" x2="11244" y2="20623"/>
                        <a14:backgroundMark x1="12919" y1="17510" x2="12919" y2="1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65" r="36800" b="20060"/>
          <a:stretch/>
        </p:blipFill>
        <p:spPr>
          <a:xfrm rot="15624540">
            <a:off x="4834189" y="2539347"/>
            <a:ext cx="1013977" cy="68914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66699" y="606163"/>
            <a:ext cx="4728507" cy="3639283"/>
            <a:chOff x="-66235" y="267864"/>
            <a:chExt cx="4728507" cy="36392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09" r="49925"/>
            <a:stretch/>
          </p:blipFill>
          <p:spPr>
            <a:xfrm>
              <a:off x="3314699" y="685800"/>
              <a:ext cx="1085851" cy="139213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956" l="0" r="99800">
                          <a14:backgroundMark x1="52600" y1="52206" x2="66600" y2="0"/>
                          <a14:backgroundMark x1="53400" y1="50000" x2="41800" y2="97794"/>
                          <a14:backgroundMark x1="65400" y1="735" x2="99800" y2="27206"/>
                          <a14:backgroundMark x1="52200" y1="29044" x2="52200" y2="29044"/>
                          <a14:backgroundMark x1="51600" y1="32353" x2="51600" y2="32353"/>
                          <a14:backgroundMark x1="50600" y1="38235" x2="50600" y2="38235"/>
                          <a14:backgroundMark x1="50200" y1="41544" x2="50200" y2="41544"/>
                          <a14:backgroundMark x1="49600" y1="46691" x2="49600" y2="46691"/>
                          <a14:backgroundMark x1="50800" y1="49265" x2="51800" y2="51838"/>
                          <a14:backgroundMark x1="49400" y1="63971" x2="49400" y2="63971"/>
                          <a14:backgroundMark x1="49600" y1="73162" x2="49600" y2="73162"/>
                          <a14:backgroundMark x1="49000" y1="81618" x2="49000" y2="81618"/>
                          <a14:backgroundMark x1="48800" y1="91544" x2="48800" y2="91544"/>
                          <a14:backgroundMark x1="51600" y1="27941" x2="51600" y2="27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22" b="12962"/>
            <a:stretch/>
          </p:blipFill>
          <p:spPr>
            <a:xfrm rot="20036003">
              <a:off x="-66235" y="267864"/>
              <a:ext cx="4728507" cy="36392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8"/>
          <a:stretch/>
        </p:blipFill>
        <p:spPr>
          <a:xfrm>
            <a:off x="4693910" y="1063169"/>
            <a:ext cx="3899900" cy="12758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4655895"/>
            <a:ext cx="8839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2000" b="1" dirty="0" smtClean="0">
                <a:solidFill>
                  <a:prstClr val="black"/>
                </a:solidFill>
              </a:rPr>
              <a:t>এই </a:t>
            </a:r>
            <a:r>
              <a:rPr lang="bn-IN" sz="2000" b="1" dirty="0">
                <a:solidFill>
                  <a:prstClr val="black"/>
                </a:solidFill>
              </a:rPr>
              <a:t>বৃত্তাকার  স্কেলটি প্রধান স্কেলের ওপর দিয়ে ঘুরিয়ে  সামনে-পেছনে সরানো যায়</a:t>
            </a:r>
            <a:r>
              <a:rPr lang="bn-IN" sz="2000" b="1" dirty="0" smtClean="0">
                <a:solidFill>
                  <a:prstClr val="black"/>
                </a:solidFill>
              </a:rPr>
              <a:t>।</a:t>
            </a:r>
            <a:r>
              <a:rPr lang="en-US" sz="2000" b="1" dirty="0">
                <a:solidFill>
                  <a:prstClr val="black"/>
                </a:solidFill>
              </a:rPr>
              <a:t> এ  </a:t>
            </a:r>
            <a:r>
              <a:rPr lang="bn-IN" sz="2000" b="1" dirty="0">
                <a:solidFill>
                  <a:prstClr val="black"/>
                </a:solidFill>
              </a:rPr>
              <a:t>স্কেলের সাথে আবার একটি </a:t>
            </a:r>
            <a:r>
              <a:rPr lang="bn-IN" sz="2000" b="1" dirty="0">
                <a:solidFill>
                  <a:prstClr val="black"/>
                </a:solidFill>
                <a:hlinkClick r:id="rId11" tooltip="স্ক্রু (পাতার অস্তিত্ব নেই)"/>
              </a:rPr>
              <a:t>স্ক্রু</a:t>
            </a:r>
            <a:r>
              <a:rPr lang="bn-IN" sz="2000" b="1" dirty="0">
                <a:solidFill>
                  <a:prstClr val="black"/>
                </a:solidFill>
              </a:rPr>
              <a:t> সংযুক্ত আছে যার সাহায্যে স্কেলটিকে প্রধান স্কেলের যে কোন স্থানে আটকিয়ে রাখা যায়।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1" t="27170" r="49181" b="61186"/>
          <a:stretch/>
        </p:blipFill>
        <p:spPr bwMode="auto">
          <a:xfrm rot="21362083">
            <a:off x="1631095" y="1275819"/>
            <a:ext cx="1079499" cy="60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3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7338">
        <p14:warp dir="in"/>
      </p:transition>
    </mc:Choice>
    <mc:Fallback xmlns="">
      <p:transition spd="slow" advTm="37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4.44444E-6 L -0.07656 0.004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7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8889E-6 -3.33333E-6 L -0.04132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6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8264 -0.09838 L 0.38264 -0.04884 C 0.38264 -0.02639 0.25035 0.00162 0.14514 0.00162 L -0.09236 0.00162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5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54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0055">
            <a:off x="1858721" y="1053572"/>
            <a:ext cx="5502757" cy="4384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138262"/>
            <a:ext cx="3592650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3200" b="1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মাইক্রুমিটারের</a:t>
            </a:r>
            <a:r>
              <a:rPr lang="en-US" sz="32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bn-IN" sz="32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গঠন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19" b="100000" l="5981" r="65311">
                        <a14:backgroundMark x1="19856" y1="17899" x2="19856" y2="17899"/>
                        <a14:backgroundMark x1="31579" y1="24514" x2="31579" y2="24514"/>
                        <a14:backgroundMark x1="39952" y1="29183" x2="39952" y2="29183"/>
                        <a14:backgroundMark x1="48565" y1="33852" x2="48565" y2="33852"/>
                        <a14:backgroundMark x1="54306" y1="40078" x2="54306" y2="40078"/>
                        <a14:backgroundMark x1="59330" y1="43580" x2="59330" y2="43580"/>
                        <a14:backgroundMark x1="62679" y1="48638" x2="62679" y2="48638"/>
                        <a14:backgroundMark x1="62440" y1="52918" x2="62440" y2="52918"/>
                        <a14:backgroundMark x1="58373" y1="55642" x2="58373" y2="55642"/>
                        <a14:backgroundMark x1="52632" y1="52140" x2="52632" y2="52140"/>
                        <a14:backgroundMark x1="47368" y1="47471" x2="47368" y2="47471"/>
                        <a14:backgroundMark x1="41866" y1="45525" x2="41866" y2="45525"/>
                        <a14:backgroundMark x1="42823" y1="50584" x2="42823" y2="50584"/>
                        <a14:backgroundMark x1="41627" y1="56809" x2="41627" y2="56809"/>
                        <a14:backgroundMark x1="38995" y1="60700" x2="38995" y2="60700"/>
                        <a14:backgroundMark x1="33971" y1="63424" x2="33971" y2="63424"/>
                        <a14:backgroundMark x1="31818" y1="69650" x2="31818" y2="69650"/>
                        <a14:backgroundMark x1="27751" y1="73541" x2="27751" y2="73541"/>
                        <a14:backgroundMark x1="26555" y1="78988" x2="26555" y2="78988"/>
                        <a14:backgroundMark x1="21053" y1="80934" x2="21053" y2="80934"/>
                        <a14:backgroundMark x1="16268" y1="76654" x2="16268" y2="76654"/>
                        <a14:backgroundMark x1="11244" y1="75486" x2="11244" y2="75486"/>
                        <a14:backgroundMark x1="7895" y1="71984" x2="7895" y2="71984"/>
                        <a14:backgroundMark x1="8612" y1="64591" x2="8612" y2="64591"/>
                        <a14:backgroundMark x1="8852" y1="54475" x2="8852" y2="54475"/>
                        <a14:backgroundMark x1="8612" y1="43969" x2="8612" y2="43969"/>
                        <a14:backgroundMark x1="8134" y1="33463" x2="8134" y2="33463"/>
                        <a14:backgroundMark x1="8134" y1="26848" x2="8134" y2="26848"/>
                        <a14:backgroundMark x1="8373" y1="22179" x2="8373" y2="22179"/>
                        <a14:backgroundMark x1="11244" y1="20623" x2="11244" y2="20623"/>
                        <a14:backgroundMark x1="12919" y1="17510" x2="12919" y2="1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65" r="36800" b="20060"/>
          <a:stretch/>
        </p:blipFill>
        <p:spPr>
          <a:xfrm rot="15624540">
            <a:off x="1576034" y="4022741"/>
            <a:ext cx="1013977" cy="689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0099" y="4365486"/>
            <a:ext cx="4533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 smtClean="0"/>
              <a:t>এই যন্ত্রে রয়েছে দুই প্রান্তে দুটিসমান্তরাল বাহু বিশিষ্ট 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bn-IN" sz="2000" b="1" dirty="0" smtClean="0"/>
              <a:t>আকৃতির ফ্রেম কাঠামো।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799" y="54102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2000" b="1" dirty="0">
                <a:solidFill>
                  <a:srgbClr val="CC0099"/>
                </a:solidFill>
              </a:rPr>
              <a:t>এই ফ্রেম কাঠামোতে দুটি চোয়াল রয়েছে। এই চোয়াল দুটির মাঝে ক্ষুদ্র গোলক বা বৃত্তাকার প্রস্থচ্ছেদ বিশিষ্ট তার রেখে ব্যাস নির্ণয় করা যায়। </a:t>
            </a:r>
            <a:endParaRPr lang="en-US" sz="2000" b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3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2705">
        <p14:warp dir="in"/>
      </p:transition>
    </mc:Choice>
    <mc:Fallback xmlns="">
      <p:transition spd="slow" advTm="42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91 -0.10695 L 0.09253 0.00347 C 0.10781 0.02893 0.12986 0.0412 0.15295 0.04004 C 0.17621 0.03865 0.19878 0.02384 0.21146 -0.00047 L 0.2776 -0.12269 " pathEditMode="relative" rAng="-27138917" ptsTypes="FffFF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 -0.13588 L 0.07135 -0.132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90" y="704117"/>
            <a:ext cx="7639823" cy="3639283"/>
            <a:chOff x="4190" y="704117"/>
            <a:chExt cx="7639823" cy="3639283"/>
          </a:xfrm>
        </p:grpSpPr>
        <p:grpSp>
          <p:nvGrpSpPr>
            <p:cNvPr id="10" name="Group 9"/>
            <p:cNvGrpSpPr/>
            <p:nvPr/>
          </p:nvGrpSpPr>
          <p:grpSpPr>
            <a:xfrm>
              <a:off x="4190" y="704117"/>
              <a:ext cx="7639823" cy="3639283"/>
              <a:chOff x="4190" y="704117"/>
              <a:chExt cx="7639823" cy="363928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190" y="704117"/>
                <a:ext cx="4728507" cy="3639283"/>
                <a:chOff x="-66235" y="286914"/>
                <a:chExt cx="4728507" cy="3639283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09" r="49925"/>
                <a:stretch/>
              </p:blipFill>
              <p:spPr>
                <a:xfrm>
                  <a:off x="3314699" y="685800"/>
                  <a:ext cx="1085851" cy="1392133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5956" l="0" r="99800">
                              <a14:backgroundMark x1="52600" y1="52206" x2="66600" y2="0"/>
                              <a14:backgroundMark x1="53400" y1="50000" x2="41800" y2="97794"/>
                              <a14:backgroundMark x1="65400" y1="735" x2="99800" y2="27206"/>
                              <a14:backgroundMark x1="52200" y1="29044" x2="52200" y2="29044"/>
                              <a14:backgroundMark x1="51600" y1="32353" x2="51600" y2="32353"/>
                              <a14:backgroundMark x1="50600" y1="38235" x2="50600" y2="38235"/>
                              <a14:backgroundMark x1="50200" y1="41544" x2="50200" y2="41544"/>
                              <a14:backgroundMark x1="49600" y1="46691" x2="49600" y2="46691"/>
                              <a14:backgroundMark x1="50800" y1="49265" x2="51800" y2="51838"/>
                              <a14:backgroundMark x1="49400" y1="63971" x2="49400" y2="63971"/>
                              <a14:backgroundMark x1="49600" y1="73162" x2="49600" y2="73162"/>
                              <a14:backgroundMark x1="49000" y1="81618" x2="49000" y2="81618"/>
                              <a14:backgroundMark x1="48800" y1="91544" x2="48800" y2="91544"/>
                              <a14:backgroundMark x1="51600" y1="27941" x2="51600" y2="279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7622" b="12962"/>
                <a:stretch/>
              </p:blipFill>
              <p:spPr>
                <a:xfrm rot="20036003">
                  <a:off x="-66235" y="286914"/>
                  <a:ext cx="4728507" cy="36392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68"/>
              <a:stretch/>
            </p:blipFill>
            <p:spPr>
              <a:xfrm>
                <a:off x="3744113" y="1175116"/>
                <a:ext cx="3899900" cy="1275894"/>
              </a:xfrm>
              <a:prstGeom prst="rect">
                <a:avLst/>
              </a:prstGeom>
            </p:spPr>
          </p:pic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1" t="27170" r="49181" b="61186"/>
            <a:stretch/>
          </p:blipFill>
          <p:spPr bwMode="auto">
            <a:xfrm rot="21362083">
              <a:off x="972299" y="1371069"/>
              <a:ext cx="1079499" cy="609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705097" y="228600"/>
            <a:ext cx="3733802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1"/>
            <a:r>
              <a:rPr lang="bn-IN" sz="36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যান্ত্রিক </a:t>
            </a:r>
            <a:r>
              <a:rPr lang="bn-IN" sz="36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ত্রুটি</a:t>
            </a:r>
            <a:endParaRPr lang="bn-IN" sz="36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398" y="4496931"/>
            <a:ext cx="8839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u="sng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যান্ত্রিক ত্রুটি</a:t>
            </a:r>
            <a:r>
              <a:rPr lang="en-US" sz="2000" b="1" u="sng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ঃ</a:t>
            </a:r>
            <a:endParaRPr lang="bn-IN" sz="2000" b="1" u="sng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a:endParaRPr>
          </a:p>
          <a:p>
            <a:r>
              <a:rPr lang="bn-IN" sz="2000" b="1" dirty="0">
                <a:solidFill>
                  <a:prstClr val="black"/>
                </a:solidFill>
              </a:rPr>
              <a:t>মূল স্কেলের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bn-IN" sz="2000" b="1" dirty="0">
                <a:solidFill>
                  <a:prstClr val="black"/>
                </a:solidFill>
              </a:rPr>
              <a:t>(রৈখিক স্কেলের)  চোয়াল </a:t>
            </a:r>
            <a:r>
              <a:rPr lang="en-US" sz="2000" b="1" dirty="0" err="1">
                <a:solidFill>
                  <a:prstClr val="black"/>
                </a:solidFill>
              </a:rPr>
              <a:t>দুটি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bn-IN" sz="2000" b="1" dirty="0">
                <a:solidFill>
                  <a:prstClr val="black"/>
                </a:solidFill>
              </a:rPr>
              <a:t>যখন পরস্পরকে স্পর্শ করে থাকে তখন অধিকাংশ ক্ষেত্রে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bn-IN" sz="2000" b="1" dirty="0">
                <a:solidFill>
                  <a:prstClr val="black"/>
                </a:solidFill>
              </a:rPr>
              <a:t>বৃত্তাকার স্কেলের শূন্য দাগ মূল স্কেলের শূন্য দাগের সাথে মিলে যায়। কখনও কখনও যান্ত্রিক ত্রুটি থাকলে নাও মিলতে পারে। </a:t>
            </a:r>
            <a:r>
              <a:rPr lang="en-US" sz="2000" b="1" dirty="0">
                <a:solidFill>
                  <a:prstClr val="black"/>
                </a:solidFill>
              </a:rPr>
              <a:t>(১) </a:t>
            </a:r>
            <a:r>
              <a:rPr lang="bn-IN" sz="2000" b="1" dirty="0">
                <a:solidFill>
                  <a:prstClr val="black"/>
                </a:solidFill>
              </a:rPr>
              <a:t>বৃত্তাকার স্কেলের  শূন্য দাগ মূল স্কেলের (রৈখিক স্কেলের) শূণ্য দাগের পূর্বে  থাকলে ত্রুটি হবে ধনাত্মক আবার </a:t>
            </a:r>
            <a:r>
              <a:rPr lang="en-US" sz="2000" b="1" dirty="0">
                <a:solidFill>
                  <a:prstClr val="black"/>
                </a:solidFill>
              </a:rPr>
              <a:t>(২) </a:t>
            </a:r>
            <a:r>
              <a:rPr lang="bn-IN" sz="2000" b="1" dirty="0">
                <a:solidFill>
                  <a:prstClr val="black"/>
                </a:solidFill>
              </a:rPr>
              <a:t>যদি বৃত্তাকার স্কেলের  শূন্য দাগ মূল </a:t>
            </a:r>
            <a:r>
              <a:rPr lang="bn-IN" sz="2000" b="1" dirty="0" smtClean="0">
                <a:solidFill>
                  <a:prstClr val="black"/>
                </a:solidFill>
              </a:rPr>
              <a:t>স্কেলের</a:t>
            </a:r>
            <a:r>
              <a:rPr lang="bn-IN" sz="2000" b="1" dirty="0">
                <a:solidFill>
                  <a:prstClr val="black"/>
                </a:solidFill>
              </a:rPr>
              <a:t> (রৈখিক স্কেলের)</a:t>
            </a:r>
            <a:r>
              <a:rPr lang="bn-IN" sz="2000" b="1" dirty="0" smtClean="0">
                <a:solidFill>
                  <a:prstClr val="black"/>
                </a:solidFill>
              </a:rPr>
              <a:t> </a:t>
            </a:r>
            <a:r>
              <a:rPr lang="bn-IN" sz="2000" b="1" dirty="0">
                <a:solidFill>
                  <a:prstClr val="black"/>
                </a:solidFill>
              </a:rPr>
              <a:t>শূণ্য দাগের পরে থাকে তাহলে ত্রুটি ঋণাত্মক হবে।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413220" y="1813063"/>
            <a:ext cx="29279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89951" y="1813063"/>
            <a:ext cx="271462" cy="19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8844">
            <a:off x="3503395" y="1914541"/>
            <a:ext cx="11588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>
            <a:off x="1203700" y="1198253"/>
            <a:ext cx="144649" cy="23147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990599" y="1198253"/>
            <a:ext cx="190500" cy="2314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18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3268">
        <p14:gallery dir="l"/>
      </p:transition>
    </mc:Choice>
    <mc:Fallback xmlns="">
      <p:transition spd="slow" advTm="53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208 -0.01667 L -0.06181 -0.0210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2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/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90" y="704117"/>
            <a:ext cx="7639823" cy="3639283"/>
            <a:chOff x="4190" y="704117"/>
            <a:chExt cx="7639823" cy="3639283"/>
          </a:xfrm>
        </p:grpSpPr>
        <p:grpSp>
          <p:nvGrpSpPr>
            <p:cNvPr id="10" name="Group 9"/>
            <p:cNvGrpSpPr/>
            <p:nvPr/>
          </p:nvGrpSpPr>
          <p:grpSpPr>
            <a:xfrm>
              <a:off x="4190" y="704117"/>
              <a:ext cx="7639823" cy="3639283"/>
              <a:chOff x="4190" y="704117"/>
              <a:chExt cx="7639823" cy="363928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190" y="704117"/>
                <a:ext cx="4728507" cy="3639283"/>
                <a:chOff x="-66235" y="286914"/>
                <a:chExt cx="4728507" cy="3639283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09" r="49925"/>
                <a:stretch/>
              </p:blipFill>
              <p:spPr>
                <a:xfrm>
                  <a:off x="3314699" y="685800"/>
                  <a:ext cx="1085851" cy="1392133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5956" l="0" r="99800">
                              <a14:backgroundMark x1="52600" y1="52206" x2="66600" y2="0"/>
                              <a14:backgroundMark x1="53400" y1="50000" x2="41800" y2="97794"/>
                              <a14:backgroundMark x1="65400" y1="735" x2="99800" y2="27206"/>
                              <a14:backgroundMark x1="52200" y1="29044" x2="52200" y2="29044"/>
                              <a14:backgroundMark x1="51600" y1="32353" x2="51600" y2="32353"/>
                              <a14:backgroundMark x1="50600" y1="38235" x2="50600" y2="38235"/>
                              <a14:backgroundMark x1="50200" y1="41544" x2="50200" y2="41544"/>
                              <a14:backgroundMark x1="49600" y1="46691" x2="49600" y2="46691"/>
                              <a14:backgroundMark x1="50800" y1="49265" x2="51800" y2="51838"/>
                              <a14:backgroundMark x1="49400" y1="63971" x2="49400" y2="63971"/>
                              <a14:backgroundMark x1="49600" y1="73162" x2="49600" y2="73162"/>
                              <a14:backgroundMark x1="49000" y1="81618" x2="49000" y2="81618"/>
                              <a14:backgroundMark x1="48800" y1="91544" x2="48800" y2="91544"/>
                              <a14:backgroundMark x1="51600" y1="27941" x2="51600" y2="279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7622" b="12962"/>
                <a:stretch/>
              </p:blipFill>
              <p:spPr>
                <a:xfrm rot="20036003">
                  <a:off x="-66235" y="286914"/>
                  <a:ext cx="4728507" cy="36392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68"/>
              <a:stretch/>
            </p:blipFill>
            <p:spPr>
              <a:xfrm>
                <a:off x="3744113" y="1175116"/>
                <a:ext cx="3899900" cy="1275894"/>
              </a:xfrm>
              <a:prstGeom prst="rect">
                <a:avLst/>
              </a:prstGeom>
            </p:spPr>
          </p:pic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1" t="27170" r="49181" b="61186"/>
            <a:stretch/>
          </p:blipFill>
          <p:spPr bwMode="auto">
            <a:xfrm rot="21362083">
              <a:off x="972299" y="1371069"/>
              <a:ext cx="1079499" cy="609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737566" y="246278"/>
            <a:ext cx="3821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bn-IN" sz="3600" b="1" dirty="0" smtClean="0">
                <a:ln w="1905"/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শূণ্য ত্রুটি</a:t>
            </a:r>
            <a:endParaRPr lang="bn-IN" sz="3600" b="1" dirty="0">
              <a:ln w="1905"/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464820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2400" b="1" u="sng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শূন্য ত্রুটিঃ </a:t>
            </a:r>
            <a:r>
              <a:rPr lang="bn-IN" sz="2400" b="1" dirty="0" smtClean="0">
                <a:solidFill>
                  <a:prstClr val="black"/>
                </a:solidFill>
              </a:rPr>
              <a:t>মূল </a:t>
            </a:r>
            <a:r>
              <a:rPr lang="bn-IN" sz="2400" b="1" dirty="0">
                <a:solidFill>
                  <a:prstClr val="black"/>
                </a:solidFill>
              </a:rPr>
              <a:t>স্কেলের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bn-IN" sz="2400" b="1" dirty="0">
                <a:solidFill>
                  <a:prstClr val="black"/>
                </a:solidFill>
              </a:rPr>
              <a:t>(রৈখিক স্কেলের)  চোয়াল </a:t>
            </a:r>
            <a:r>
              <a:rPr lang="en-US" sz="2400" b="1" dirty="0" err="1">
                <a:solidFill>
                  <a:prstClr val="black"/>
                </a:solidFill>
              </a:rPr>
              <a:t>দুটি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bn-IN" sz="2400" b="1" dirty="0">
                <a:solidFill>
                  <a:prstClr val="black"/>
                </a:solidFill>
              </a:rPr>
              <a:t>যখন পরস্পরকে স্পর্শ করে থাকে তখন অধিকাংশ ক্ষেত্রে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bn-IN" sz="2400" b="1" dirty="0">
                <a:solidFill>
                  <a:prstClr val="black"/>
                </a:solidFill>
              </a:rPr>
              <a:t>বৃত্তাকার স্কেলের শূন্য দাগ মূল স্কেলের শূন্য দাগের সাথে মিলে </a:t>
            </a:r>
            <a:r>
              <a:rPr lang="bn-IN" sz="2400" b="1" dirty="0" smtClean="0">
                <a:solidFill>
                  <a:prstClr val="black"/>
                </a:solidFill>
              </a:rPr>
              <a:t>যায়,  তাহলে যন্ত্রে কোন ত্রুটি থাকে না।  একেই শূন্য ত্রুটি বলে।</a:t>
            </a:r>
            <a:endParaRPr lang="bn-IN" sz="2400" b="1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413220" y="1813063"/>
            <a:ext cx="29279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89951" y="1813063"/>
            <a:ext cx="271462" cy="19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8844">
            <a:off x="3503395" y="1914541"/>
            <a:ext cx="11588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>
            <a:off x="1203700" y="1198253"/>
            <a:ext cx="144649" cy="23147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990599" y="1198253"/>
            <a:ext cx="190500" cy="2314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5659">
        <p14:warp dir="in"/>
      </p:transition>
    </mc:Choice>
    <mc:Fallback xmlns="">
      <p:transition spd="slow" advTm="556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208 -0.01667 L -0.06181 -0.0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2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90" y="704117"/>
            <a:ext cx="7639823" cy="3639283"/>
            <a:chOff x="4190" y="704117"/>
            <a:chExt cx="7639823" cy="3639283"/>
          </a:xfrm>
        </p:grpSpPr>
        <p:grpSp>
          <p:nvGrpSpPr>
            <p:cNvPr id="12" name="Group 11"/>
            <p:cNvGrpSpPr/>
            <p:nvPr/>
          </p:nvGrpSpPr>
          <p:grpSpPr>
            <a:xfrm>
              <a:off x="4190" y="704117"/>
              <a:ext cx="4728507" cy="3639283"/>
              <a:chOff x="-66235" y="286914"/>
              <a:chExt cx="4728507" cy="363928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9" r="49925"/>
              <a:stretch/>
            </p:blipFill>
            <p:spPr>
              <a:xfrm>
                <a:off x="3314699" y="685800"/>
                <a:ext cx="1085851" cy="1392133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5956" l="0" r="99800">
                            <a14:backgroundMark x1="52600" y1="52206" x2="66600" y2="0"/>
                            <a14:backgroundMark x1="53400" y1="50000" x2="41800" y2="97794"/>
                            <a14:backgroundMark x1="65400" y1="735" x2="99800" y2="27206"/>
                            <a14:backgroundMark x1="52200" y1="29044" x2="52200" y2="29044"/>
                            <a14:backgroundMark x1="51600" y1="32353" x2="51600" y2="32353"/>
                            <a14:backgroundMark x1="50600" y1="38235" x2="50600" y2="38235"/>
                            <a14:backgroundMark x1="50200" y1="41544" x2="50200" y2="41544"/>
                            <a14:backgroundMark x1="49600" y1="46691" x2="49600" y2="46691"/>
                            <a14:backgroundMark x1="50800" y1="49265" x2="51800" y2="51838"/>
                            <a14:backgroundMark x1="49400" y1="63971" x2="49400" y2="63971"/>
                            <a14:backgroundMark x1="49600" y1="73162" x2="49600" y2="73162"/>
                            <a14:backgroundMark x1="49000" y1="81618" x2="49000" y2="81618"/>
                            <a14:backgroundMark x1="48800" y1="91544" x2="48800" y2="91544"/>
                            <a14:backgroundMark x1="51600" y1="27941" x2="51600" y2="279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7622" b="12962"/>
              <a:stretch/>
            </p:blipFill>
            <p:spPr>
              <a:xfrm rot="20036003">
                <a:off x="-66235" y="286914"/>
                <a:ext cx="4728507" cy="36392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/>
            <a:stretch/>
          </p:blipFill>
          <p:spPr>
            <a:xfrm>
              <a:off x="3744113" y="1179203"/>
              <a:ext cx="3899900" cy="1348007"/>
            </a:xfrm>
            <a:prstGeom prst="rect">
              <a:avLst/>
            </a:prstGeom>
          </p:spPr>
        </p:pic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1" t="27170" r="49181" b="61186"/>
          <a:stretch/>
        </p:blipFill>
        <p:spPr bwMode="auto">
          <a:xfrm rot="21362083">
            <a:off x="972299" y="1371069"/>
            <a:ext cx="1079499" cy="60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28897" y="228600"/>
            <a:ext cx="3886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bn-IN" sz="3600" b="1" dirty="0" smtClean="0">
                <a:ln w="1905"/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ধনাত্মক ত্রুটি </a:t>
            </a:r>
            <a:endParaRPr lang="bn-IN" sz="3600" b="1" dirty="0">
              <a:ln w="1905"/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398" y="4852005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b="1" u="sng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(১)ধনাত্মক </a:t>
            </a:r>
            <a:r>
              <a:rPr lang="bn-IN" sz="2400" b="1" u="sng" dirty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ত্রুটি</a:t>
            </a:r>
            <a:r>
              <a:rPr lang="en-US" sz="2400" b="1" u="sng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ঃ</a:t>
            </a:r>
            <a:r>
              <a:rPr lang="en-US" sz="2400" b="1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 </a:t>
            </a:r>
            <a:r>
              <a:rPr lang="bn-IN" sz="2400" b="1" dirty="0">
                <a:solidFill>
                  <a:prstClr val="black"/>
                </a:solidFill>
              </a:rPr>
              <a:t>বৃত্তাকার স্কেলের  শূন্য দাগ মূল স্কেলের (রৈখিক স্কেলের) শূণ্য দাগের পূর্বে  </a:t>
            </a:r>
            <a:r>
              <a:rPr lang="bn-IN" sz="2400" b="1" dirty="0" smtClean="0">
                <a:solidFill>
                  <a:prstClr val="black"/>
                </a:solidFill>
              </a:rPr>
              <a:t>থাকলে যে ত্রুটি হয়,  সেই ত্রুটিকে  ধনাত্মক ত্রুটি বলে। </a:t>
            </a:r>
            <a:endParaRPr lang="bn-IN" sz="2400" b="1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413220" y="1813063"/>
            <a:ext cx="29279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89951" y="1851163"/>
            <a:ext cx="271462" cy="19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8844">
            <a:off x="3503395" y="1914541"/>
            <a:ext cx="11588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>
            <a:off x="1203700" y="1198253"/>
            <a:ext cx="144649" cy="23147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990599" y="1198253"/>
            <a:ext cx="190500" cy="2314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63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5033">
        <p14:warp dir="in"/>
      </p:transition>
    </mc:Choice>
    <mc:Fallback xmlns="">
      <p:transition spd="slow" advTm="35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208 -0.01667 L -0.06181 -0.021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2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90" y="704117"/>
            <a:ext cx="7639823" cy="3639283"/>
            <a:chOff x="4190" y="704117"/>
            <a:chExt cx="7639823" cy="3639283"/>
          </a:xfrm>
        </p:grpSpPr>
        <p:grpSp>
          <p:nvGrpSpPr>
            <p:cNvPr id="12" name="Group 11"/>
            <p:cNvGrpSpPr/>
            <p:nvPr/>
          </p:nvGrpSpPr>
          <p:grpSpPr>
            <a:xfrm>
              <a:off x="4190" y="704117"/>
              <a:ext cx="4728507" cy="3639283"/>
              <a:chOff x="-66235" y="286914"/>
              <a:chExt cx="4728507" cy="363928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9" r="49925"/>
              <a:stretch/>
            </p:blipFill>
            <p:spPr>
              <a:xfrm>
                <a:off x="3314699" y="685800"/>
                <a:ext cx="1085851" cy="1392133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5956" l="0" r="99800">
                            <a14:backgroundMark x1="52600" y1="52206" x2="66600" y2="0"/>
                            <a14:backgroundMark x1="53400" y1="50000" x2="41800" y2="97794"/>
                            <a14:backgroundMark x1="65400" y1="735" x2="99800" y2="27206"/>
                            <a14:backgroundMark x1="52200" y1="29044" x2="52200" y2="29044"/>
                            <a14:backgroundMark x1="51600" y1="32353" x2="51600" y2="32353"/>
                            <a14:backgroundMark x1="50600" y1="38235" x2="50600" y2="38235"/>
                            <a14:backgroundMark x1="50200" y1="41544" x2="50200" y2="41544"/>
                            <a14:backgroundMark x1="49600" y1="46691" x2="49600" y2="46691"/>
                            <a14:backgroundMark x1="50800" y1="49265" x2="51800" y2="51838"/>
                            <a14:backgroundMark x1="49400" y1="63971" x2="49400" y2="63971"/>
                            <a14:backgroundMark x1="49600" y1="73162" x2="49600" y2="73162"/>
                            <a14:backgroundMark x1="49000" y1="81618" x2="49000" y2="81618"/>
                            <a14:backgroundMark x1="48800" y1="91544" x2="48800" y2="91544"/>
                            <a14:backgroundMark x1="51600" y1="27941" x2="51600" y2="279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7622" b="12962"/>
              <a:stretch/>
            </p:blipFill>
            <p:spPr>
              <a:xfrm rot="20036003">
                <a:off x="-66235" y="286914"/>
                <a:ext cx="4728507" cy="36392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/>
            <a:stretch/>
          </p:blipFill>
          <p:spPr>
            <a:xfrm>
              <a:off x="3744113" y="1103003"/>
              <a:ext cx="3899900" cy="1348007"/>
            </a:xfrm>
            <a:prstGeom prst="rect">
              <a:avLst/>
            </a:prstGeom>
          </p:spPr>
        </p:pic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1" t="27170" r="49181" b="61186"/>
          <a:stretch/>
        </p:blipFill>
        <p:spPr bwMode="auto">
          <a:xfrm rot="21362083">
            <a:off x="972299" y="1371069"/>
            <a:ext cx="1079499" cy="60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00299" y="2286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bn-IN" sz="3600" b="1" dirty="0" smtClean="0">
                <a:ln w="1905"/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ঋণাত্মক ত্রুটি </a:t>
            </a:r>
            <a:endParaRPr lang="bn-IN" sz="3600" b="1" dirty="0">
              <a:ln w="1905"/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800600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b="1" u="sng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(২)ঋণাত্মক ত্রুটি</a:t>
            </a:r>
            <a:r>
              <a:rPr lang="en-US" sz="2400" b="1" u="sng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ঃ</a:t>
            </a:r>
            <a:r>
              <a:rPr lang="en-US" sz="2400" b="1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 </a:t>
            </a:r>
            <a:r>
              <a:rPr lang="bn-IN" sz="2400" b="1" dirty="0">
                <a:solidFill>
                  <a:prstClr val="black"/>
                </a:solidFill>
              </a:rPr>
              <a:t>বৃত্তাকার স্কেলের </a:t>
            </a:r>
            <a:r>
              <a:rPr lang="bn-IN" sz="2400" b="1" dirty="0" smtClean="0">
                <a:solidFill>
                  <a:prstClr val="black"/>
                </a:solidFill>
              </a:rPr>
              <a:t>শূন্য </a:t>
            </a:r>
            <a:r>
              <a:rPr lang="bn-IN" sz="2400" b="1" dirty="0">
                <a:solidFill>
                  <a:prstClr val="black"/>
                </a:solidFill>
              </a:rPr>
              <a:t>দাগ মূল </a:t>
            </a:r>
            <a:r>
              <a:rPr lang="bn-IN" sz="2400" b="1" dirty="0" smtClean="0">
                <a:solidFill>
                  <a:prstClr val="black"/>
                </a:solidFill>
              </a:rPr>
              <a:t>স্কেলের(রৈখিক স্কেলের</a:t>
            </a:r>
            <a:r>
              <a:rPr lang="bn-IN" sz="2400" b="1" dirty="0">
                <a:solidFill>
                  <a:prstClr val="black"/>
                </a:solidFill>
              </a:rPr>
              <a:t>) শূণ্য দাগের </a:t>
            </a:r>
            <a:r>
              <a:rPr lang="bn-IN" sz="2400" b="1" dirty="0" smtClean="0">
                <a:solidFill>
                  <a:prstClr val="black"/>
                </a:solidFill>
              </a:rPr>
              <a:t>পরে থাকলে বা মূল স্কেলের শূণ্য দাগ অতিক্রম করলে যে ত্রুটি হয়,  সেই ত্রুটিকে ঋণাত্মক ত্রুটি বলে। </a:t>
            </a:r>
            <a:endParaRPr lang="bn-IN" sz="2400" b="1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413220" y="1813063"/>
            <a:ext cx="29279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89951" y="1774963"/>
            <a:ext cx="271462" cy="19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8844">
            <a:off x="3503395" y="1914541"/>
            <a:ext cx="11588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>
            <a:off x="1203700" y="1198253"/>
            <a:ext cx="144649" cy="23147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990599" y="1198253"/>
            <a:ext cx="190500" cy="2314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959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9926">
        <p14:warp dir="in"/>
      </p:transition>
    </mc:Choice>
    <mc:Fallback xmlns="">
      <p:transition spd="slow" advTm="299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208 -0.01667 L -0.06181 -0.021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2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90" y="704117"/>
            <a:ext cx="7735073" cy="3639283"/>
            <a:chOff x="4190" y="704117"/>
            <a:chExt cx="7735073" cy="3639283"/>
          </a:xfrm>
        </p:grpSpPr>
        <p:grpSp>
          <p:nvGrpSpPr>
            <p:cNvPr id="10" name="Group 9"/>
            <p:cNvGrpSpPr/>
            <p:nvPr/>
          </p:nvGrpSpPr>
          <p:grpSpPr>
            <a:xfrm>
              <a:off x="4190" y="704117"/>
              <a:ext cx="7735073" cy="3639283"/>
              <a:chOff x="4190" y="704117"/>
              <a:chExt cx="7735073" cy="363928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190" y="704117"/>
                <a:ext cx="4728507" cy="3639283"/>
                <a:chOff x="-66235" y="286914"/>
                <a:chExt cx="4728507" cy="3639283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09" r="49925"/>
                <a:stretch/>
              </p:blipFill>
              <p:spPr>
                <a:xfrm>
                  <a:off x="3314699" y="685800"/>
                  <a:ext cx="1085851" cy="1392133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5956" l="0" r="99800">
                              <a14:backgroundMark x1="52600" y1="52206" x2="66600" y2="0"/>
                              <a14:backgroundMark x1="53400" y1="50000" x2="41800" y2="97794"/>
                              <a14:backgroundMark x1="65400" y1="735" x2="99800" y2="27206"/>
                              <a14:backgroundMark x1="52200" y1="29044" x2="52200" y2="29044"/>
                              <a14:backgroundMark x1="51600" y1="32353" x2="51600" y2="32353"/>
                              <a14:backgroundMark x1="50600" y1="38235" x2="50600" y2="38235"/>
                              <a14:backgroundMark x1="50200" y1="41544" x2="50200" y2="41544"/>
                              <a14:backgroundMark x1="49600" y1="46691" x2="49600" y2="46691"/>
                              <a14:backgroundMark x1="50800" y1="49265" x2="51800" y2="51838"/>
                              <a14:backgroundMark x1="49400" y1="63971" x2="49400" y2="63971"/>
                              <a14:backgroundMark x1="49600" y1="73162" x2="49600" y2="73162"/>
                              <a14:backgroundMark x1="49000" y1="81618" x2="49000" y2="81618"/>
                              <a14:backgroundMark x1="48800" y1="91544" x2="48800" y2="91544"/>
                              <a14:backgroundMark x1="51600" y1="27941" x2="51600" y2="279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7622" b="12962"/>
                <a:stretch/>
              </p:blipFill>
              <p:spPr>
                <a:xfrm rot="20036003">
                  <a:off x="-66235" y="286914"/>
                  <a:ext cx="4728507" cy="36392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68"/>
              <a:stretch/>
            </p:blipFill>
            <p:spPr>
              <a:xfrm>
                <a:off x="3839363" y="1175116"/>
                <a:ext cx="3899900" cy="1275894"/>
              </a:xfrm>
              <a:prstGeom prst="rect">
                <a:avLst/>
              </a:prstGeom>
            </p:spPr>
          </p:pic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1" t="27170" r="49181" b="61186"/>
            <a:stretch/>
          </p:blipFill>
          <p:spPr bwMode="auto">
            <a:xfrm rot="21362083">
              <a:off x="1067549" y="1371069"/>
              <a:ext cx="1079499" cy="609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8" name="Straight Arrow Connector 17"/>
          <p:cNvCxnSpPr/>
          <p:nvPr/>
        </p:nvCxnSpPr>
        <p:spPr>
          <a:xfrm>
            <a:off x="3413220" y="1813063"/>
            <a:ext cx="29279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32801" y="1813063"/>
            <a:ext cx="271462" cy="19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8844">
            <a:off x="3503395" y="1914541"/>
            <a:ext cx="11588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15061" y="161716"/>
            <a:ext cx="3106941" cy="923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1"/>
            <a:r>
              <a:rPr lang="bn-IN" sz="5400" b="1" dirty="0" smtClean="0">
                <a:ln w="1905"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  <a:tileRect r="-100000" b="-1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লঘিষ্ঠ গণন </a:t>
            </a:r>
            <a:endParaRPr lang="bn-IN" sz="5400" b="1" dirty="0">
              <a:ln w="1905"/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  <a:tileRect r="-100000" b="-1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836" y="4648200"/>
            <a:ext cx="886013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2000" b="1" u="sng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লঘিষ্ঠ গণনঃ</a:t>
            </a:r>
          </a:p>
          <a:p>
            <a:pPr lvl="0"/>
            <a:r>
              <a:rPr lang="bn-IN" b="1" dirty="0">
                <a:solidFill>
                  <a:prstClr val="black"/>
                </a:solidFill>
              </a:rPr>
              <a:t>বৃত্তাকার স্কেলটি একবার ঘুরালে রৈখিক স্কেলটি যতটুকু দূরত্ব অতিক্রম করে তাকে পিচ বলে। এই পিচকে বৃত্তাকার স্কেলের মোট ভাগ সংখ্যা দ্বারা ভাগ করলে লঘিষ্ঠ গণন পাওয়া যায়। </a:t>
            </a:r>
            <a:br>
              <a:rPr lang="bn-IN" b="1" dirty="0">
                <a:solidFill>
                  <a:prstClr val="black"/>
                </a:solidFill>
              </a:rPr>
            </a:br>
            <a:r>
              <a:rPr lang="bn-IN" b="1" dirty="0">
                <a:solidFill>
                  <a:prstClr val="black"/>
                </a:solidFill>
              </a:rPr>
              <a:t>এখন রৈখিক স্কেলের ক্ষুদ্রতম ভাগের </a:t>
            </a:r>
            <a:r>
              <a:rPr lang="bn-IN" b="1" dirty="0" smtClean="0">
                <a:solidFill>
                  <a:prstClr val="black"/>
                </a:solidFill>
              </a:rPr>
              <a:t>দৈর্ঘ্য বা পিচ </a:t>
            </a:r>
            <a:r>
              <a:rPr lang="en-US" b="1" dirty="0" smtClean="0">
                <a:solidFill>
                  <a:prstClr val="black"/>
                </a:solidFill>
              </a:rPr>
              <a:t>P </a:t>
            </a:r>
            <a:r>
              <a:rPr lang="bn-IN" b="1" dirty="0" smtClean="0">
                <a:solidFill>
                  <a:prstClr val="black"/>
                </a:solidFill>
              </a:rPr>
              <a:t>= ১ মিমি 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bn-IN" b="1" dirty="0">
                <a:solidFill>
                  <a:prstClr val="black"/>
                </a:solidFill>
              </a:rPr>
              <a:t>এবং বৃত্তাকার স্কেলের ভাগ সংখ্যা </a:t>
            </a:r>
            <a:r>
              <a:rPr lang="en-US" b="1" dirty="0">
                <a:solidFill>
                  <a:prstClr val="black"/>
                </a:solidFill>
              </a:rPr>
              <a:t>n </a:t>
            </a:r>
            <a:r>
              <a:rPr lang="bn-IN" b="1" dirty="0" smtClean="0">
                <a:solidFill>
                  <a:prstClr val="black"/>
                </a:solidFill>
              </a:rPr>
              <a:t>= ১০০ হলে</a:t>
            </a:r>
            <a:r>
              <a:rPr lang="bn-IN" b="1" dirty="0">
                <a:solidFill>
                  <a:prstClr val="black"/>
                </a:solidFill>
              </a:rPr>
              <a:t>, </a:t>
            </a:r>
            <a:r>
              <a:rPr lang="bn-IN" b="1" dirty="0" smtClean="0">
                <a:solidFill>
                  <a:prstClr val="black"/>
                </a:solidFill>
              </a:rPr>
              <a:t>লঘিষ্ঠ গণন</a:t>
            </a:r>
            <a:r>
              <a:rPr lang="en-US" b="1" dirty="0" smtClean="0">
                <a:solidFill>
                  <a:prstClr val="black"/>
                </a:solidFill>
              </a:rPr>
              <a:t> LC</a:t>
            </a:r>
            <a:r>
              <a:rPr lang="bn-IN" b="1" dirty="0" smtClean="0">
                <a:solidFill>
                  <a:prstClr val="black"/>
                </a:solidFill>
              </a:rPr>
              <a:t> </a:t>
            </a:r>
            <a:r>
              <a:rPr lang="bn-IN" b="1" dirty="0">
                <a:solidFill>
                  <a:prstClr val="black"/>
                </a:solidFill>
              </a:rPr>
              <a:t>= </a:t>
            </a:r>
            <a:r>
              <a:rPr lang="en-US" b="1" dirty="0" err="1">
                <a:solidFill>
                  <a:prstClr val="black"/>
                </a:solidFill>
              </a:rPr>
              <a:t>P</a:t>
            </a:r>
            <a:r>
              <a:rPr lang="en-US" b="1" dirty="0" err="1" smtClean="0">
                <a:solidFill>
                  <a:prstClr val="black"/>
                </a:solidFill>
              </a:rPr>
              <a:t>/n</a:t>
            </a:r>
            <a:r>
              <a:rPr lang="bn-IN" b="1" dirty="0" smtClean="0">
                <a:solidFill>
                  <a:prstClr val="black"/>
                </a:solidFill>
              </a:rPr>
              <a:t> = </a:t>
            </a:r>
            <a:r>
              <a:rPr lang="bn-IN" b="1" dirty="0">
                <a:solidFill>
                  <a:prstClr val="black"/>
                </a:solidFill>
              </a:rPr>
              <a:t>১/১০০ মি.মি.= ০.০১ মি.মি </a:t>
            </a:r>
            <a:r>
              <a:rPr lang="bn-IN" b="1" dirty="0" smtClean="0">
                <a:solidFill>
                  <a:prstClr val="black"/>
                </a:solidFill>
              </a:rPr>
              <a:t>= </a:t>
            </a:r>
            <a:r>
              <a:rPr lang="bn-IN" b="1" dirty="0">
                <a:solidFill>
                  <a:prstClr val="black"/>
                </a:solidFill>
              </a:rPr>
              <a:t>০.০০১ সে.মি.।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413220" y="3048754"/>
            <a:ext cx="3512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dirty="0" smtClean="0">
                <a:solidFill>
                  <a:srgbClr val="FF0000"/>
                </a:solidFill>
              </a:rPr>
              <a:t>রৈখিক </a:t>
            </a:r>
            <a:r>
              <a:rPr lang="bn-IN" sz="2000" b="1" dirty="0">
                <a:solidFill>
                  <a:srgbClr val="FF0000"/>
                </a:solidFill>
              </a:rPr>
              <a:t>স্কেলের </a:t>
            </a:r>
            <a:r>
              <a:rPr lang="bn-IN" sz="2000" b="1" dirty="0" smtClean="0">
                <a:solidFill>
                  <a:srgbClr val="FF0000"/>
                </a:solidFill>
              </a:rPr>
              <a:t>ক্ষুদ্রতম</a:t>
            </a:r>
            <a:r>
              <a:rPr lang="bn-IN" sz="2000" b="1" dirty="0">
                <a:solidFill>
                  <a:srgbClr val="FF0000"/>
                </a:solidFill>
              </a:rPr>
              <a:t> </a:t>
            </a:r>
            <a:r>
              <a:rPr lang="bn-IN" sz="2000" b="1" dirty="0" smtClean="0">
                <a:solidFill>
                  <a:srgbClr val="FF0000"/>
                </a:solidFill>
              </a:rPr>
              <a:t>ভাগের দৈর্ঘ্য বা পিচ </a:t>
            </a:r>
            <a:r>
              <a:rPr lang="en-US" sz="2000" b="1" dirty="0">
                <a:solidFill>
                  <a:srgbClr val="FF0000"/>
                </a:solidFill>
              </a:rPr>
              <a:t>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bn-IN" sz="2000" b="1" dirty="0" smtClean="0">
                <a:solidFill>
                  <a:srgbClr val="FF0000"/>
                </a:solidFill>
              </a:rPr>
              <a:t>= ১ মিমি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4499751" y="1296533"/>
            <a:ext cx="2671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dirty="0">
                <a:solidFill>
                  <a:srgbClr val="3333FF"/>
                </a:solidFill>
              </a:rPr>
              <a:t>বৃত্তাকার স্কেলের </a:t>
            </a:r>
            <a:r>
              <a:rPr lang="bn-IN" sz="2000" b="1" dirty="0" smtClean="0">
                <a:solidFill>
                  <a:srgbClr val="3333FF"/>
                </a:solidFill>
              </a:rPr>
              <a:t>ভাগ সংখ্যা </a:t>
            </a:r>
            <a:r>
              <a:rPr lang="en-US" sz="2000" b="1" dirty="0">
                <a:solidFill>
                  <a:srgbClr val="3333FF"/>
                </a:solidFill>
              </a:rPr>
              <a:t>n </a:t>
            </a:r>
            <a:r>
              <a:rPr lang="bn-IN" sz="2000" b="1" dirty="0" smtClean="0">
                <a:solidFill>
                  <a:srgbClr val="3333FF"/>
                </a:solidFill>
              </a:rPr>
              <a:t>= ১০০ </a:t>
            </a:r>
            <a:endParaRPr lang="en-US" sz="2000" b="1" dirty="0">
              <a:solidFill>
                <a:srgbClr val="3333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4755">
            <a:off x="4569871" y="1077967"/>
            <a:ext cx="959586" cy="119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01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7388">
        <p14:prism isInverted="1"/>
      </p:transition>
    </mc:Choice>
    <mc:Fallback xmlns="">
      <p:transition spd="slow" advTm="67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292 -0.025 L -0.04028 -0.019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209 -0.03055 L -0.00434 0.0694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50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19322" y="2821379"/>
            <a:ext cx="2522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b="1" dirty="0" smtClean="0">
                <a:solidFill>
                  <a:srgbClr val="FF0000"/>
                </a:solidFill>
              </a:rPr>
              <a:t>রৈখিক স্কেল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bn-IN" sz="2400" b="1" dirty="0" smtClean="0">
                <a:solidFill>
                  <a:srgbClr val="FF0000"/>
                </a:solidFill>
              </a:rPr>
              <a:t>পাঠ </a:t>
            </a:r>
          </a:p>
          <a:p>
            <a:r>
              <a:rPr lang="bn-IN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2400" b="1" dirty="0" smtClean="0">
                <a:solidFill>
                  <a:srgbClr val="FF0000"/>
                </a:solidFill>
              </a:rPr>
              <a:t>= ৫ মিমি 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64268" y="318412"/>
            <a:ext cx="3988932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রৈখিক স্কেল পাঠ</a:t>
            </a:r>
            <a:endParaRPr lang="en-US" sz="36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875" y="4844653"/>
            <a:ext cx="84582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2000" b="1" u="sng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 </a:t>
            </a:r>
            <a:r>
              <a:rPr lang="bn-IN" sz="2000" b="1" u="sng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রৈখিকস্কেল পাঠ</a:t>
            </a:r>
            <a:r>
              <a:rPr lang="en-US" sz="2000" b="1" u="sng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ঃ</a:t>
            </a:r>
            <a:r>
              <a:rPr lang="bn-IN" sz="2000" b="1" u="sng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 </a:t>
            </a:r>
            <a:r>
              <a:rPr lang="bn-IN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 </a:t>
            </a:r>
            <a:r>
              <a:rPr lang="bn-IN" dirty="0">
                <a:solidFill>
                  <a:prstClr val="black"/>
                </a:solidFill>
              </a:rPr>
              <a:t>যে বৃত্তাকার প্রস্থচ্ছেদ বিশিষ্ঠ তারের ব্যাস নির্ণয় করতে হবে সেটিকে মাইক্রুমিটারের দুই চোয়ালের মাঝ খানে রাখতে হবে। এ অবস্থায় চোয়াল দুটিকে তারের উভয় প্রান্তে স্পর্শ করাতে হবে। এখন যদি </a:t>
            </a:r>
            <a:r>
              <a:rPr lang="en-US" dirty="0" err="1" smtClean="0">
                <a:solidFill>
                  <a:prstClr val="black"/>
                </a:solidFill>
              </a:rPr>
              <a:t>রৈখিক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স্কেল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বা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bn-IN" dirty="0" smtClean="0">
                <a:solidFill>
                  <a:prstClr val="black"/>
                </a:solidFill>
              </a:rPr>
              <a:t>প্রধান </a:t>
            </a:r>
            <a:r>
              <a:rPr lang="bn-IN" dirty="0">
                <a:solidFill>
                  <a:prstClr val="black"/>
                </a:solidFill>
              </a:rPr>
              <a:t>স্কেলের </a:t>
            </a:r>
            <a:r>
              <a:rPr lang="en-US" dirty="0">
                <a:solidFill>
                  <a:prstClr val="black"/>
                </a:solidFill>
              </a:rPr>
              <a:t>L</a:t>
            </a:r>
            <a:r>
              <a:rPr lang="en-US" dirty="0" smtClean="0">
                <a:solidFill>
                  <a:prstClr val="black"/>
                </a:solidFill>
              </a:rPr>
              <a:t>   </a:t>
            </a:r>
            <a:r>
              <a:rPr lang="bn-IN" dirty="0">
                <a:solidFill>
                  <a:prstClr val="black"/>
                </a:solidFill>
              </a:rPr>
              <a:t>মি.মি. দাগ অতিক্রম করে (ধরি), তবে এটিই হবে রৈখিক স্কেল পাঠ।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46107"/>
            <a:ext cx="15240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190" y="704117"/>
            <a:ext cx="7501510" cy="3639283"/>
            <a:chOff x="4190" y="704117"/>
            <a:chExt cx="7501510" cy="3639283"/>
          </a:xfrm>
        </p:grpSpPr>
        <p:grpSp>
          <p:nvGrpSpPr>
            <p:cNvPr id="11" name="Group 10"/>
            <p:cNvGrpSpPr/>
            <p:nvPr/>
          </p:nvGrpSpPr>
          <p:grpSpPr>
            <a:xfrm>
              <a:off x="4190" y="704117"/>
              <a:ext cx="7501510" cy="3639283"/>
              <a:chOff x="4190" y="704117"/>
              <a:chExt cx="7501510" cy="363928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190" y="704117"/>
                <a:ext cx="7501510" cy="3639283"/>
                <a:chOff x="4190" y="704117"/>
                <a:chExt cx="7501510" cy="363928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4190" y="704117"/>
                  <a:ext cx="4728507" cy="3639283"/>
                  <a:chOff x="-66235" y="286914"/>
                  <a:chExt cx="4728507" cy="3639283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809" r="49925"/>
                  <a:stretch/>
                </p:blipFill>
                <p:spPr>
                  <a:xfrm>
                    <a:off x="3314699" y="685800"/>
                    <a:ext cx="1085851" cy="1392133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95956" l="0" r="99800">
                                <a14:backgroundMark x1="52600" y1="52206" x2="66600" y2="0"/>
                                <a14:backgroundMark x1="53400" y1="50000" x2="41800" y2="97794"/>
                                <a14:backgroundMark x1="65400" y1="735" x2="99800" y2="27206"/>
                                <a14:backgroundMark x1="52200" y1="29044" x2="52200" y2="29044"/>
                                <a14:backgroundMark x1="51600" y1="32353" x2="51600" y2="32353"/>
                                <a14:backgroundMark x1="50600" y1="38235" x2="50600" y2="38235"/>
                                <a14:backgroundMark x1="50200" y1="41544" x2="50200" y2="41544"/>
                                <a14:backgroundMark x1="49600" y1="46691" x2="49600" y2="46691"/>
                                <a14:backgroundMark x1="50800" y1="49265" x2="51800" y2="51838"/>
                                <a14:backgroundMark x1="49400" y1="63971" x2="49400" y2="63971"/>
                                <a14:backgroundMark x1="49600" y1="73162" x2="49600" y2="73162"/>
                                <a14:backgroundMark x1="49000" y1="81618" x2="49000" y2="81618"/>
                                <a14:backgroundMark x1="48800" y1="91544" x2="48800" y2="91544"/>
                                <a14:backgroundMark x1="51600" y1="27941" x2="51600" y2="2794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7622" b="12962"/>
                  <a:stretch/>
                </p:blipFill>
                <p:spPr>
                  <a:xfrm rot="20036003">
                    <a:off x="-66235" y="286914"/>
                    <a:ext cx="4728507" cy="36392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68"/>
                <a:stretch/>
              </p:blipFill>
              <p:spPr>
                <a:xfrm>
                  <a:off x="4610099" y="1122188"/>
                  <a:ext cx="2895601" cy="1283090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61" t="27170" r="49181" b="61186"/>
              <a:stretch/>
            </p:blipFill>
            <p:spPr bwMode="auto">
              <a:xfrm rot="21362083">
                <a:off x="1181849" y="1371069"/>
                <a:ext cx="1079499" cy="609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9" r="8385" b="7018"/>
            <a:stretch/>
          </p:blipFill>
          <p:spPr>
            <a:xfrm>
              <a:off x="3496463" y="1235752"/>
              <a:ext cx="1608936" cy="105940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619" b="100000" l="5981" r="65311">
                        <a14:backgroundMark x1="19856" y1="17899" x2="19856" y2="17899"/>
                        <a14:backgroundMark x1="31579" y1="24514" x2="31579" y2="24514"/>
                        <a14:backgroundMark x1="39952" y1="29183" x2="39952" y2="29183"/>
                        <a14:backgroundMark x1="48565" y1="33852" x2="48565" y2="33852"/>
                        <a14:backgroundMark x1="54306" y1="40078" x2="54306" y2="40078"/>
                        <a14:backgroundMark x1="59330" y1="43580" x2="59330" y2="43580"/>
                        <a14:backgroundMark x1="62679" y1="48638" x2="62679" y2="48638"/>
                        <a14:backgroundMark x1="62440" y1="52918" x2="62440" y2="52918"/>
                        <a14:backgroundMark x1="58373" y1="55642" x2="58373" y2="55642"/>
                        <a14:backgroundMark x1="52632" y1="52140" x2="52632" y2="52140"/>
                        <a14:backgroundMark x1="47368" y1="47471" x2="47368" y2="47471"/>
                        <a14:backgroundMark x1="41866" y1="45525" x2="41866" y2="45525"/>
                        <a14:backgroundMark x1="42823" y1="50584" x2="42823" y2="50584"/>
                        <a14:backgroundMark x1="41627" y1="56809" x2="41627" y2="56809"/>
                        <a14:backgroundMark x1="38995" y1="60700" x2="38995" y2="60700"/>
                        <a14:backgroundMark x1="33971" y1="63424" x2="33971" y2="63424"/>
                        <a14:backgroundMark x1="31818" y1="69650" x2="31818" y2="69650"/>
                        <a14:backgroundMark x1="27751" y1="73541" x2="27751" y2="73541"/>
                        <a14:backgroundMark x1="26555" y1="78988" x2="26555" y2="78988"/>
                        <a14:backgroundMark x1="21053" y1="80934" x2="21053" y2="80934"/>
                        <a14:backgroundMark x1="16268" y1="76654" x2="16268" y2="76654"/>
                        <a14:backgroundMark x1="11244" y1="75486" x2="11244" y2="75486"/>
                        <a14:backgroundMark x1="7895" y1="71984" x2="7895" y2="71984"/>
                        <a14:backgroundMark x1="8612" y1="64591" x2="8612" y2="64591"/>
                        <a14:backgroundMark x1="8852" y1="54475" x2="8852" y2="54475"/>
                        <a14:backgroundMark x1="8612" y1="43969" x2="8612" y2="43969"/>
                        <a14:backgroundMark x1="8134" y1="33463" x2="8134" y2="33463"/>
                        <a14:backgroundMark x1="8134" y1="26848" x2="8134" y2="26848"/>
                        <a14:backgroundMark x1="8373" y1="22179" x2="8373" y2="22179"/>
                        <a14:backgroundMark x1="11244" y1="20623" x2="11244" y2="20623"/>
                        <a14:backgroundMark x1="12919" y1="17510" x2="12919" y2="1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65" r="36800" b="20060"/>
          <a:stretch/>
        </p:blipFill>
        <p:spPr>
          <a:xfrm rot="14836798">
            <a:off x="3369865" y="2103629"/>
            <a:ext cx="1108127" cy="67142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1340598" y="1211144"/>
            <a:ext cx="197598" cy="275729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914400" y="1243687"/>
            <a:ext cx="228600" cy="24045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7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1962">
        <p14:prism isInverted="1"/>
      </p:transition>
    </mc:Choice>
    <mc:Fallback xmlns="">
      <p:transition spd="slow" advTm="61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084 -0.03056 L 0.02083 -0.036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2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7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2" grpId="0"/>
      <p:bldP spid="4" grpId="0"/>
      <p:bldP spid="9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19123" y="2968670"/>
            <a:ext cx="2643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b="1" dirty="0" smtClean="0">
                <a:solidFill>
                  <a:srgbClr val="3333FF"/>
                </a:solidFill>
              </a:rPr>
              <a:t>বৃত্তাকার  স্কেল</a:t>
            </a:r>
            <a:r>
              <a:rPr lang="en-US" sz="2400" b="1" dirty="0" smtClean="0">
                <a:solidFill>
                  <a:srgbClr val="3333FF"/>
                </a:solidFill>
              </a:rPr>
              <a:t> </a:t>
            </a:r>
            <a:r>
              <a:rPr lang="bn-IN" sz="2400" b="1" dirty="0" smtClean="0">
                <a:solidFill>
                  <a:srgbClr val="3333FF"/>
                </a:solidFill>
              </a:rPr>
              <a:t>পাঠ </a:t>
            </a:r>
          </a:p>
          <a:p>
            <a:r>
              <a:rPr lang="bn-IN" sz="2400" b="1" dirty="0" smtClean="0">
                <a:solidFill>
                  <a:srgbClr val="3333FF"/>
                </a:solidFill>
              </a:rPr>
              <a:t> 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2400" b="1" dirty="0" smtClean="0">
                <a:solidFill>
                  <a:srgbClr val="3333FF"/>
                </a:solidFill>
              </a:rPr>
              <a:t>= ৭২ মিমি </a:t>
            </a:r>
            <a:r>
              <a:rPr lang="en-US" sz="2400" b="1" dirty="0" smtClean="0">
                <a:solidFill>
                  <a:srgbClr val="3333FF"/>
                </a:solidFill>
              </a:rPr>
              <a:t> </a:t>
            </a:r>
            <a:endParaRPr lang="en-US" sz="2400" b="1" dirty="0">
              <a:solidFill>
                <a:srgbClr val="3333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8320" y="379457"/>
            <a:ext cx="4465182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বৃত্তাকার স্কেল পাঠ</a:t>
            </a:r>
            <a:endParaRPr lang="en-US" sz="36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046" y="4715001"/>
            <a:ext cx="885247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u="sng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বৃত্তাকার স্কেল </a:t>
            </a:r>
            <a:r>
              <a:rPr lang="bn-IN" sz="2000" b="1" u="sng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পাঠ</a:t>
            </a:r>
            <a:r>
              <a:rPr lang="en-US" sz="2000" b="1" u="sng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ঃ</a:t>
            </a:r>
            <a:r>
              <a:rPr lang="bn-IN" sz="2000" b="1" u="sng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 </a:t>
            </a:r>
            <a:r>
              <a:rPr lang="bn-IN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 </a:t>
            </a:r>
            <a:r>
              <a:rPr lang="bn-IN" dirty="0">
                <a:solidFill>
                  <a:prstClr val="black"/>
                </a:solidFill>
              </a:rPr>
              <a:t>যে বৃত্তাকার প্রস্থচ্ছেদ বিশিষ্ঠ তারের ব্যাস নির্ণয় করতে হবে সেটিকে মাইক্রুমিটারের দুই চোয়ালের মাঝ খানে রাখতে হবে। এ অবস্থায় চোয়াল দুটিকে তারের উভয় প্রান্তে স্পর্শ করাতে হবে। এখন যদি </a:t>
            </a:r>
            <a:r>
              <a:rPr lang="bn-IN" dirty="0" smtClean="0">
                <a:solidFill>
                  <a:prstClr val="black"/>
                </a:solidFill>
              </a:rPr>
              <a:t>বৃত্তাকার স্কেল </a:t>
            </a:r>
            <a:r>
              <a:rPr lang="en-US" dirty="0" smtClean="0">
                <a:solidFill>
                  <a:prstClr val="black"/>
                </a:solidFill>
              </a:rPr>
              <a:t>C  </a:t>
            </a:r>
            <a:r>
              <a:rPr lang="bn-IN" dirty="0">
                <a:solidFill>
                  <a:prstClr val="black"/>
                </a:solidFill>
              </a:rPr>
              <a:t>মি.মি. দাগ অতিক্রম করে (ধরি), তবে এটিই হবে </a:t>
            </a:r>
            <a:r>
              <a:rPr lang="bn-IN" dirty="0" smtClean="0">
                <a:solidFill>
                  <a:prstClr val="black"/>
                </a:solidFill>
              </a:rPr>
              <a:t>বৃত্তাকার </a:t>
            </a:r>
            <a:r>
              <a:rPr lang="bn-IN" dirty="0">
                <a:solidFill>
                  <a:prstClr val="black"/>
                </a:solidFill>
              </a:rPr>
              <a:t>স্কেল পাঠ।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79457"/>
            <a:ext cx="15240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08990" y="837467"/>
            <a:ext cx="7501510" cy="3639283"/>
            <a:chOff x="4190" y="704117"/>
            <a:chExt cx="7501510" cy="3639283"/>
          </a:xfrm>
        </p:grpSpPr>
        <p:grpSp>
          <p:nvGrpSpPr>
            <p:cNvPr id="11" name="Group 10"/>
            <p:cNvGrpSpPr/>
            <p:nvPr/>
          </p:nvGrpSpPr>
          <p:grpSpPr>
            <a:xfrm>
              <a:off x="4190" y="704117"/>
              <a:ext cx="7501510" cy="3639283"/>
              <a:chOff x="4190" y="704117"/>
              <a:chExt cx="7501510" cy="363928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190" y="704117"/>
                <a:ext cx="7501510" cy="3639283"/>
                <a:chOff x="4190" y="704117"/>
                <a:chExt cx="7501510" cy="363928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4190" y="704117"/>
                  <a:ext cx="4728507" cy="3639283"/>
                  <a:chOff x="-66235" y="286914"/>
                  <a:chExt cx="4728507" cy="3639283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809" r="49925"/>
                  <a:stretch/>
                </p:blipFill>
                <p:spPr>
                  <a:xfrm>
                    <a:off x="3314699" y="685800"/>
                    <a:ext cx="1085851" cy="1392133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95956" l="0" r="99800">
                                <a14:backgroundMark x1="52600" y1="52206" x2="66600" y2="0"/>
                                <a14:backgroundMark x1="53400" y1="50000" x2="41800" y2="97794"/>
                                <a14:backgroundMark x1="65400" y1="735" x2="99800" y2="27206"/>
                                <a14:backgroundMark x1="52200" y1="29044" x2="52200" y2="29044"/>
                                <a14:backgroundMark x1="51600" y1="32353" x2="51600" y2="32353"/>
                                <a14:backgroundMark x1="50600" y1="38235" x2="50600" y2="38235"/>
                                <a14:backgroundMark x1="50200" y1="41544" x2="50200" y2="41544"/>
                                <a14:backgroundMark x1="49600" y1="46691" x2="49600" y2="46691"/>
                                <a14:backgroundMark x1="50800" y1="49265" x2="51800" y2="51838"/>
                                <a14:backgroundMark x1="49400" y1="63971" x2="49400" y2="63971"/>
                                <a14:backgroundMark x1="49600" y1="73162" x2="49600" y2="73162"/>
                                <a14:backgroundMark x1="49000" y1="81618" x2="49000" y2="81618"/>
                                <a14:backgroundMark x1="48800" y1="91544" x2="48800" y2="91544"/>
                                <a14:backgroundMark x1="51600" y1="27941" x2="51600" y2="2794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7622" b="12962"/>
                  <a:stretch/>
                </p:blipFill>
                <p:spPr>
                  <a:xfrm rot="20036003">
                    <a:off x="-66235" y="286914"/>
                    <a:ext cx="4728507" cy="36392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68"/>
                <a:stretch/>
              </p:blipFill>
              <p:spPr>
                <a:xfrm>
                  <a:off x="4610099" y="1122188"/>
                  <a:ext cx="2895601" cy="1283090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61" t="27170" r="49181" b="61186"/>
              <a:stretch/>
            </p:blipFill>
            <p:spPr bwMode="auto">
              <a:xfrm rot="21362083">
                <a:off x="1181849" y="1371069"/>
                <a:ext cx="1079499" cy="609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9" r="8385" b="7018"/>
            <a:stretch/>
          </p:blipFill>
          <p:spPr>
            <a:xfrm>
              <a:off x="3496463" y="1235752"/>
              <a:ext cx="1608936" cy="105940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619" b="100000" l="5981" r="65311">
                        <a14:backgroundMark x1="19856" y1="17899" x2="19856" y2="17899"/>
                        <a14:backgroundMark x1="31579" y1="24514" x2="31579" y2="24514"/>
                        <a14:backgroundMark x1="39952" y1="29183" x2="39952" y2="29183"/>
                        <a14:backgroundMark x1="48565" y1="33852" x2="48565" y2="33852"/>
                        <a14:backgroundMark x1="54306" y1="40078" x2="54306" y2="40078"/>
                        <a14:backgroundMark x1="59330" y1="43580" x2="59330" y2="43580"/>
                        <a14:backgroundMark x1="62679" y1="48638" x2="62679" y2="48638"/>
                        <a14:backgroundMark x1="62440" y1="52918" x2="62440" y2="52918"/>
                        <a14:backgroundMark x1="58373" y1="55642" x2="58373" y2="55642"/>
                        <a14:backgroundMark x1="52632" y1="52140" x2="52632" y2="52140"/>
                        <a14:backgroundMark x1="47368" y1="47471" x2="47368" y2="47471"/>
                        <a14:backgroundMark x1="41866" y1="45525" x2="41866" y2="45525"/>
                        <a14:backgroundMark x1="42823" y1="50584" x2="42823" y2="50584"/>
                        <a14:backgroundMark x1="41627" y1="56809" x2="41627" y2="56809"/>
                        <a14:backgroundMark x1="38995" y1="60700" x2="38995" y2="60700"/>
                        <a14:backgroundMark x1="33971" y1="63424" x2="33971" y2="63424"/>
                        <a14:backgroundMark x1="31818" y1="69650" x2="31818" y2="69650"/>
                        <a14:backgroundMark x1="27751" y1="73541" x2="27751" y2="73541"/>
                        <a14:backgroundMark x1="26555" y1="78988" x2="26555" y2="78988"/>
                        <a14:backgroundMark x1="21053" y1="80934" x2="21053" y2="80934"/>
                        <a14:backgroundMark x1="16268" y1="76654" x2="16268" y2="76654"/>
                        <a14:backgroundMark x1="11244" y1="75486" x2="11244" y2="75486"/>
                        <a14:backgroundMark x1="7895" y1="71984" x2="7895" y2="71984"/>
                        <a14:backgroundMark x1="8612" y1="64591" x2="8612" y2="64591"/>
                        <a14:backgroundMark x1="8852" y1="54475" x2="8852" y2="54475"/>
                        <a14:backgroundMark x1="8612" y1="43969" x2="8612" y2="43969"/>
                        <a14:backgroundMark x1="8134" y1="33463" x2="8134" y2="33463"/>
                        <a14:backgroundMark x1="8134" y1="26848" x2="8134" y2="26848"/>
                        <a14:backgroundMark x1="8373" y1="22179" x2="8373" y2="22179"/>
                        <a14:backgroundMark x1="11244" y1="20623" x2="11244" y2="20623"/>
                        <a14:backgroundMark x1="12919" y1="17510" x2="12919" y2="1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65" r="36800" b="20060"/>
          <a:stretch/>
        </p:blipFill>
        <p:spPr>
          <a:xfrm rot="9592744">
            <a:off x="4786748" y="1419169"/>
            <a:ext cx="1108127" cy="67142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96444" y="1818119"/>
            <a:ext cx="0" cy="1074351"/>
          </a:xfrm>
          <a:prstGeom prst="straightConnector1">
            <a:avLst/>
          </a:prstGeom>
          <a:ln w="57150">
            <a:solidFill>
              <a:srgbClr val="0033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8" name="Left Arrow 17"/>
          <p:cNvSpPr/>
          <p:nvPr/>
        </p:nvSpPr>
        <p:spPr>
          <a:xfrm>
            <a:off x="1638300" y="1388753"/>
            <a:ext cx="197598" cy="231471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219200" y="1388753"/>
            <a:ext cx="228600" cy="23147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07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1845">
        <p14:prism isInverted="1"/>
      </p:transition>
    </mc:Choice>
    <mc:Fallback xmlns="">
      <p:transition spd="slow" advTm="61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125 -0.01666 L -0.02986 -0.072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80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7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2" grpId="0"/>
      <p:bldP spid="4" grpId="0"/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07490" y="4324350"/>
            <a:ext cx="2605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b="1" dirty="0" smtClean="0">
                <a:solidFill>
                  <a:srgbClr val="3333FF"/>
                </a:solidFill>
              </a:rPr>
              <a:t>বৃত্তাকার  স্কেল</a:t>
            </a:r>
            <a:r>
              <a:rPr lang="en-US" sz="2400" b="1" dirty="0" smtClean="0">
                <a:solidFill>
                  <a:srgbClr val="3333FF"/>
                </a:solidFill>
              </a:rPr>
              <a:t> </a:t>
            </a:r>
            <a:r>
              <a:rPr lang="bn-IN" sz="2400" b="1" dirty="0" smtClean="0">
                <a:solidFill>
                  <a:srgbClr val="3333FF"/>
                </a:solidFill>
              </a:rPr>
              <a:t>পাঠ </a:t>
            </a:r>
          </a:p>
          <a:p>
            <a:r>
              <a:rPr lang="bn-IN" sz="2400" b="1" dirty="0" smtClean="0">
                <a:solidFill>
                  <a:srgbClr val="3333FF"/>
                </a:solidFill>
              </a:rPr>
              <a:t> 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2400" b="1" dirty="0" smtClean="0">
                <a:solidFill>
                  <a:srgbClr val="3333FF"/>
                </a:solidFill>
              </a:rPr>
              <a:t>= ৭২ মিমি </a:t>
            </a:r>
            <a:r>
              <a:rPr lang="en-US" sz="2400" b="1" dirty="0" smtClean="0">
                <a:solidFill>
                  <a:srgbClr val="3333FF"/>
                </a:solidFill>
              </a:rPr>
              <a:t> </a:t>
            </a:r>
            <a:endParaRPr lang="en-US" sz="2400" b="1" dirty="0">
              <a:solidFill>
                <a:srgbClr val="3333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8740" y="287072"/>
            <a:ext cx="6109281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তারের প্রস্থচ্ছেদ নির্ণয় সূত্র </a:t>
            </a:r>
            <a:endParaRPr lang="en-US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931907"/>
            <a:ext cx="15240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56640" y="1389917"/>
            <a:ext cx="7501510" cy="3639283"/>
            <a:chOff x="4190" y="704117"/>
            <a:chExt cx="7501510" cy="3639283"/>
          </a:xfrm>
        </p:grpSpPr>
        <p:grpSp>
          <p:nvGrpSpPr>
            <p:cNvPr id="11" name="Group 10"/>
            <p:cNvGrpSpPr/>
            <p:nvPr/>
          </p:nvGrpSpPr>
          <p:grpSpPr>
            <a:xfrm>
              <a:off x="4190" y="704117"/>
              <a:ext cx="7501510" cy="3639283"/>
              <a:chOff x="4190" y="704117"/>
              <a:chExt cx="7501510" cy="363928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190" y="704117"/>
                <a:ext cx="7501510" cy="3639283"/>
                <a:chOff x="4190" y="704117"/>
                <a:chExt cx="7501510" cy="363928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4190" y="704117"/>
                  <a:ext cx="4728507" cy="3639283"/>
                  <a:chOff x="-66235" y="286914"/>
                  <a:chExt cx="4728507" cy="3639283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809" r="49925"/>
                  <a:stretch/>
                </p:blipFill>
                <p:spPr>
                  <a:xfrm>
                    <a:off x="3314699" y="685800"/>
                    <a:ext cx="1085851" cy="1392133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95956" l="0" r="99800">
                                <a14:backgroundMark x1="52600" y1="52206" x2="66600" y2="0"/>
                                <a14:backgroundMark x1="53400" y1="50000" x2="41800" y2="97794"/>
                                <a14:backgroundMark x1="65400" y1="735" x2="99800" y2="27206"/>
                                <a14:backgroundMark x1="52200" y1="29044" x2="52200" y2="29044"/>
                                <a14:backgroundMark x1="51600" y1="32353" x2="51600" y2="32353"/>
                                <a14:backgroundMark x1="50600" y1="38235" x2="50600" y2="38235"/>
                                <a14:backgroundMark x1="50200" y1="41544" x2="50200" y2="41544"/>
                                <a14:backgroundMark x1="49600" y1="46691" x2="49600" y2="46691"/>
                                <a14:backgroundMark x1="50800" y1="49265" x2="51800" y2="51838"/>
                                <a14:backgroundMark x1="49400" y1="63971" x2="49400" y2="63971"/>
                                <a14:backgroundMark x1="49600" y1="73162" x2="49600" y2="73162"/>
                                <a14:backgroundMark x1="49000" y1="81618" x2="49000" y2="81618"/>
                                <a14:backgroundMark x1="48800" y1="91544" x2="48800" y2="91544"/>
                                <a14:backgroundMark x1="51600" y1="27941" x2="51600" y2="2794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7622" b="12962"/>
                  <a:stretch/>
                </p:blipFill>
                <p:spPr>
                  <a:xfrm rot="20036003">
                    <a:off x="-66235" y="286914"/>
                    <a:ext cx="4728507" cy="36392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68"/>
                <a:stretch/>
              </p:blipFill>
              <p:spPr>
                <a:xfrm>
                  <a:off x="4610099" y="1122188"/>
                  <a:ext cx="2895601" cy="1283090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61" t="27170" r="49181" b="61186"/>
              <a:stretch/>
            </p:blipFill>
            <p:spPr bwMode="auto">
              <a:xfrm rot="21362083">
                <a:off x="1181849" y="1371069"/>
                <a:ext cx="1079499" cy="609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9" r="8385" b="7018"/>
            <a:stretch/>
          </p:blipFill>
          <p:spPr>
            <a:xfrm>
              <a:off x="3496463" y="1235752"/>
              <a:ext cx="1608936" cy="105940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619" b="100000" l="5981" r="65311">
                        <a14:backgroundMark x1="19856" y1="17899" x2="19856" y2="17899"/>
                        <a14:backgroundMark x1="31579" y1="24514" x2="31579" y2="24514"/>
                        <a14:backgroundMark x1="39952" y1="29183" x2="39952" y2="29183"/>
                        <a14:backgroundMark x1="48565" y1="33852" x2="48565" y2="33852"/>
                        <a14:backgroundMark x1="54306" y1="40078" x2="54306" y2="40078"/>
                        <a14:backgroundMark x1="59330" y1="43580" x2="59330" y2="43580"/>
                        <a14:backgroundMark x1="62679" y1="48638" x2="62679" y2="48638"/>
                        <a14:backgroundMark x1="62440" y1="52918" x2="62440" y2="52918"/>
                        <a14:backgroundMark x1="58373" y1="55642" x2="58373" y2="55642"/>
                        <a14:backgroundMark x1="52632" y1="52140" x2="52632" y2="52140"/>
                        <a14:backgroundMark x1="47368" y1="47471" x2="47368" y2="47471"/>
                        <a14:backgroundMark x1="41866" y1="45525" x2="41866" y2="45525"/>
                        <a14:backgroundMark x1="42823" y1="50584" x2="42823" y2="50584"/>
                        <a14:backgroundMark x1="41627" y1="56809" x2="41627" y2="56809"/>
                        <a14:backgroundMark x1="38995" y1="60700" x2="38995" y2="60700"/>
                        <a14:backgroundMark x1="33971" y1="63424" x2="33971" y2="63424"/>
                        <a14:backgroundMark x1="31818" y1="69650" x2="31818" y2="69650"/>
                        <a14:backgroundMark x1="27751" y1="73541" x2="27751" y2="73541"/>
                        <a14:backgroundMark x1="26555" y1="78988" x2="26555" y2="78988"/>
                        <a14:backgroundMark x1="21053" y1="80934" x2="21053" y2="80934"/>
                        <a14:backgroundMark x1="16268" y1="76654" x2="16268" y2="76654"/>
                        <a14:backgroundMark x1="11244" y1="75486" x2="11244" y2="75486"/>
                        <a14:backgroundMark x1="7895" y1="71984" x2="7895" y2="71984"/>
                        <a14:backgroundMark x1="8612" y1="64591" x2="8612" y2="64591"/>
                        <a14:backgroundMark x1="8852" y1="54475" x2="8852" y2="54475"/>
                        <a14:backgroundMark x1="8612" y1="43969" x2="8612" y2="43969"/>
                        <a14:backgroundMark x1="8134" y1="33463" x2="8134" y2="33463"/>
                        <a14:backgroundMark x1="8134" y1="26848" x2="8134" y2="26848"/>
                        <a14:backgroundMark x1="8373" y1="22179" x2="8373" y2="22179"/>
                        <a14:backgroundMark x1="11244" y1="20623" x2="11244" y2="20623"/>
                        <a14:backgroundMark x1="12919" y1="17510" x2="12919" y2="1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65" r="36800" b="20060"/>
          <a:stretch/>
        </p:blipFill>
        <p:spPr>
          <a:xfrm rot="9592744">
            <a:off x="5034398" y="1971619"/>
            <a:ext cx="1108127" cy="6714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619" b="100000" l="5981" r="65311">
                        <a14:backgroundMark x1="19856" y1="17899" x2="19856" y2="17899"/>
                        <a14:backgroundMark x1="31579" y1="24514" x2="31579" y2="24514"/>
                        <a14:backgroundMark x1="39952" y1="29183" x2="39952" y2="29183"/>
                        <a14:backgroundMark x1="48565" y1="33852" x2="48565" y2="33852"/>
                        <a14:backgroundMark x1="54306" y1="40078" x2="54306" y2="40078"/>
                        <a14:backgroundMark x1="59330" y1="43580" x2="59330" y2="43580"/>
                        <a14:backgroundMark x1="62679" y1="48638" x2="62679" y2="48638"/>
                        <a14:backgroundMark x1="62440" y1="52918" x2="62440" y2="52918"/>
                        <a14:backgroundMark x1="58373" y1="55642" x2="58373" y2="55642"/>
                        <a14:backgroundMark x1="52632" y1="52140" x2="52632" y2="52140"/>
                        <a14:backgroundMark x1="47368" y1="47471" x2="47368" y2="47471"/>
                        <a14:backgroundMark x1="41866" y1="45525" x2="41866" y2="45525"/>
                        <a14:backgroundMark x1="42823" y1="50584" x2="42823" y2="50584"/>
                        <a14:backgroundMark x1="41627" y1="56809" x2="41627" y2="56809"/>
                        <a14:backgroundMark x1="38995" y1="60700" x2="38995" y2="60700"/>
                        <a14:backgroundMark x1="33971" y1="63424" x2="33971" y2="63424"/>
                        <a14:backgroundMark x1="31818" y1="69650" x2="31818" y2="69650"/>
                        <a14:backgroundMark x1="27751" y1="73541" x2="27751" y2="73541"/>
                        <a14:backgroundMark x1="26555" y1="78988" x2="26555" y2="78988"/>
                        <a14:backgroundMark x1="21053" y1="80934" x2="21053" y2="80934"/>
                        <a14:backgroundMark x1="16268" y1="76654" x2="16268" y2="76654"/>
                        <a14:backgroundMark x1="11244" y1="75486" x2="11244" y2="75486"/>
                        <a14:backgroundMark x1="7895" y1="71984" x2="7895" y2="71984"/>
                        <a14:backgroundMark x1="8612" y1="64591" x2="8612" y2="64591"/>
                        <a14:backgroundMark x1="8852" y1="54475" x2="8852" y2="54475"/>
                        <a14:backgroundMark x1="8612" y1="43969" x2="8612" y2="43969"/>
                        <a14:backgroundMark x1="8134" y1="33463" x2="8134" y2="33463"/>
                        <a14:backgroundMark x1="8134" y1="26848" x2="8134" y2="26848"/>
                        <a14:backgroundMark x1="8373" y1="22179" x2="8373" y2="22179"/>
                        <a14:backgroundMark x1="11244" y1="20623" x2="11244" y2="20623"/>
                        <a14:backgroundMark x1="12919" y1="17510" x2="12919" y2="1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65" r="36800" b="20060"/>
          <a:stretch/>
        </p:blipFill>
        <p:spPr>
          <a:xfrm rot="4636613">
            <a:off x="3584818" y="1172271"/>
            <a:ext cx="1252106" cy="758661"/>
          </a:xfrm>
          <a:prstGeom prst="rect">
            <a:avLst/>
          </a:prstGeom>
        </p:spPr>
      </p:pic>
      <p:cxnSp>
        <p:nvCxnSpPr>
          <p:cNvPr id="25" name="Elbow Connector 24"/>
          <p:cNvCxnSpPr/>
          <p:nvPr/>
        </p:nvCxnSpPr>
        <p:spPr>
          <a:xfrm rot="16200000" flipH="1">
            <a:off x="4559493" y="2483042"/>
            <a:ext cx="1943435" cy="1739180"/>
          </a:xfrm>
          <a:prstGeom prst="bentConnector3">
            <a:avLst>
              <a:gd name="adj1" fmla="val 50000"/>
            </a:avLst>
          </a:prstGeom>
          <a:ln w="57150"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328099" y="2380914"/>
            <a:ext cx="0" cy="121640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82956" y="3493353"/>
            <a:ext cx="235918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n-IN" sz="2400" b="1" dirty="0" smtClean="0">
                <a:solidFill>
                  <a:srgbClr val="FF0000"/>
                </a:solidFill>
              </a:rPr>
              <a:t>রৈখিক স্কেল পাঠ</a:t>
            </a:r>
            <a:r>
              <a:rPr lang="en-US" sz="2400" b="1" dirty="0" smtClean="0">
                <a:solidFill>
                  <a:srgbClr val="FF0000"/>
                </a:solidFill>
              </a:rPr>
              <a:t> L  </a:t>
            </a:r>
            <a:r>
              <a:rPr lang="bn-IN" sz="2400" b="1" dirty="0" smtClean="0">
                <a:solidFill>
                  <a:srgbClr val="FF0000"/>
                </a:solidFill>
              </a:rPr>
              <a:t>= ৫ মিমি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2457" y="5037892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b="1" dirty="0" smtClean="0">
                <a:solidFill>
                  <a:prstClr val="black"/>
                </a:solidFill>
                <a:latin typeface="Georgia"/>
                <a:cs typeface="Vrinda"/>
              </a:rPr>
              <a:t>তারের ব্যাস </a:t>
            </a:r>
            <a:r>
              <a:rPr lang="en-US" b="1" dirty="0" smtClean="0">
                <a:solidFill>
                  <a:prstClr val="black"/>
                </a:solidFill>
                <a:latin typeface="Georgia"/>
                <a:cs typeface="Vrinda"/>
              </a:rPr>
              <a:t>d  </a:t>
            </a:r>
            <a:r>
              <a:rPr lang="bn-IN" b="1" dirty="0">
                <a:solidFill>
                  <a:prstClr val="black"/>
                </a:solidFill>
                <a:latin typeface="Georgia"/>
                <a:cs typeface="Vrinda"/>
              </a:rPr>
              <a:t>= </a:t>
            </a:r>
            <a:r>
              <a:rPr lang="bn-IN" b="1" dirty="0" smtClean="0">
                <a:solidFill>
                  <a:prstClr val="black"/>
                </a:solidFill>
                <a:latin typeface="Georgia"/>
                <a:cs typeface="Vrinda"/>
              </a:rPr>
              <a:t>রৈখিক </a:t>
            </a:r>
            <a:r>
              <a:rPr lang="bn-IN" b="1" dirty="0">
                <a:solidFill>
                  <a:prstClr val="black"/>
                </a:solidFill>
                <a:latin typeface="Georgia"/>
                <a:cs typeface="Vrinda"/>
              </a:rPr>
              <a:t>স্কেল পাঠ </a:t>
            </a:r>
            <a:r>
              <a:rPr lang="bn-IN" b="1" dirty="0" smtClean="0">
                <a:solidFill>
                  <a:prstClr val="black"/>
                </a:solidFill>
                <a:latin typeface="Georgia"/>
                <a:cs typeface="Vrinda"/>
              </a:rPr>
              <a:t>(</a:t>
            </a:r>
            <a:r>
              <a:rPr lang="en-US" b="1" dirty="0" smtClean="0">
                <a:solidFill>
                  <a:prstClr val="black"/>
                </a:solidFill>
                <a:latin typeface="Georgia"/>
              </a:rPr>
              <a:t>L)</a:t>
            </a:r>
            <a:r>
              <a:rPr lang="bn-IN" b="1" dirty="0" smtClean="0">
                <a:solidFill>
                  <a:prstClr val="black"/>
                </a:solidFill>
                <a:latin typeface="Georgia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Georgia"/>
              </a:rPr>
              <a:t>+</a:t>
            </a:r>
            <a:r>
              <a:rPr lang="bn-IN" b="1" dirty="0" smtClean="0">
                <a:solidFill>
                  <a:prstClr val="black"/>
                </a:solidFill>
                <a:latin typeface="Georgia"/>
              </a:rPr>
              <a:t> বৃত্তাকার স্কেল পাঠ</a:t>
            </a:r>
            <a:r>
              <a:rPr lang="bn-IN" b="1" dirty="0" smtClean="0">
                <a:solidFill>
                  <a:prstClr val="black"/>
                </a:solidFill>
                <a:latin typeface="Georgia"/>
                <a:cs typeface="Vrinda"/>
              </a:rPr>
              <a:t>(</a:t>
            </a:r>
            <a:r>
              <a:rPr lang="en-US" b="1" dirty="0" smtClean="0">
                <a:solidFill>
                  <a:prstClr val="black"/>
                </a:solidFill>
                <a:latin typeface="Georgia"/>
              </a:rPr>
              <a:t>C)</a:t>
            </a:r>
            <a:r>
              <a:rPr lang="bn-IN" b="1" dirty="0" smtClean="0">
                <a:solidFill>
                  <a:prstClr val="black"/>
                </a:solidFill>
                <a:latin typeface="Georgia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Georgia"/>
              </a:rPr>
              <a:t>×</a:t>
            </a:r>
            <a:r>
              <a:rPr lang="en-US" b="1" dirty="0" smtClean="0">
                <a:solidFill>
                  <a:prstClr val="black"/>
                </a:solidFill>
                <a:latin typeface="Georgia"/>
              </a:rPr>
              <a:t> </a:t>
            </a:r>
            <a:r>
              <a:rPr lang="bn-IN" b="1" dirty="0" smtClean="0">
                <a:solidFill>
                  <a:prstClr val="black"/>
                </a:solidFill>
                <a:latin typeface="Georgia"/>
                <a:cs typeface="Vrinda"/>
              </a:rPr>
              <a:t>লঘিষ্ঠ গণন(</a:t>
            </a:r>
            <a:r>
              <a:rPr lang="en-US" b="1" dirty="0" smtClean="0">
                <a:solidFill>
                  <a:prstClr val="black"/>
                </a:solidFill>
                <a:latin typeface="Georgia"/>
              </a:rPr>
              <a:t>LC)</a:t>
            </a:r>
            <a:r>
              <a:rPr lang="bn-IN" b="1" dirty="0" smtClean="0">
                <a:solidFill>
                  <a:prstClr val="black"/>
                </a:solidFill>
                <a:latin typeface="Georgia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Georgia"/>
              </a:rPr>
              <a:t>- </a:t>
            </a:r>
            <a:r>
              <a:rPr lang="en-US" b="1" dirty="0">
                <a:solidFill>
                  <a:prstClr val="black"/>
                </a:solidFill>
                <a:latin typeface="Georgia"/>
              </a:rPr>
              <a:t>[</a:t>
            </a:r>
            <a:r>
              <a:rPr lang="bn-IN" b="1" dirty="0">
                <a:solidFill>
                  <a:prstClr val="black"/>
                </a:solidFill>
                <a:latin typeface="Georgia"/>
                <a:cs typeface="Vrinda"/>
              </a:rPr>
              <a:t>যান্ত্রিক </a:t>
            </a:r>
            <a:r>
              <a:rPr lang="en-US" b="1" dirty="0">
                <a:solidFill>
                  <a:prstClr val="black"/>
                </a:solidFill>
                <a:latin typeface="Georgia"/>
                <a:cs typeface="Vrinda"/>
              </a:rPr>
              <a:t>  </a:t>
            </a:r>
            <a:r>
              <a:rPr lang="bn-IN" b="1" dirty="0">
                <a:solidFill>
                  <a:prstClr val="black"/>
                </a:solidFill>
                <a:latin typeface="Georgia"/>
                <a:cs typeface="Vrinda"/>
              </a:rPr>
              <a:t>ত্রুটি (±</a:t>
            </a:r>
            <a:r>
              <a:rPr lang="en-US" b="1" dirty="0">
                <a:solidFill>
                  <a:prstClr val="black"/>
                </a:solidFill>
                <a:latin typeface="Georgia"/>
              </a:rPr>
              <a:t>e</a:t>
            </a:r>
            <a:r>
              <a:rPr lang="en-US" b="1" dirty="0" smtClean="0">
                <a:solidFill>
                  <a:prstClr val="black"/>
                </a:solidFill>
                <a:latin typeface="Georgia"/>
              </a:rPr>
              <a:t>)]</a:t>
            </a:r>
            <a:endParaRPr lang="bn-IN" b="1" dirty="0" smtClean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118" y="5547896"/>
            <a:ext cx="43199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2000" b="1" dirty="0">
                <a:solidFill>
                  <a:prstClr val="black"/>
                </a:solidFill>
                <a:latin typeface="Georgia"/>
                <a:cs typeface="Vrinda"/>
              </a:rPr>
              <a:t> </a:t>
            </a:r>
            <a:r>
              <a:rPr lang="bn-IN" sz="2000" b="1" dirty="0" smtClean="0">
                <a:solidFill>
                  <a:prstClr val="black"/>
                </a:solidFill>
                <a:latin typeface="Georgia"/>
                <a:cs typeface="Vrinda"/>
              </a:rPr>
              <a:t>         </a:t>
            </a:r>
            <a:r>
              <a:rPr lang="en-US" sz="2000" b="1" dirty="0" smtClean="0">
                <a:solidFill>
                  <a:prstClr val="black"/>
                </a:solidFill>
                <a:latin typeface="Georgia"/>
                <a:cs typeface="Vrinda"/>
              </a:rPr>
              <a:t>  </a:t>
            </a:r>
            <a:r>
              <a:rPr lang="en-US" sz="2400" b="1" dirty="0" smtClean="0">
                <a:solidFill>
                  <a:prstClr val="black"/>
                </a:solidFill>
                <a:latin typeface="Georgia"/>
                <a:cs typeface="Vrinda"/>
              </a:rPr>
              <a:t>d  </a:t>
            </a:r>
            <a:r>
              <a:rPr lang="bn-IN" sz="2400" b="1" dirty="0">
                <a:solidFill>
                  <a:prstClr val="black"/>
                </a:solidFill>
                <a:latin typeface="Georgia"/>
                <a:cs typeface="Vrinda"/>
              </a:rPr>
              <a:t>= ৫</a:t>
            </a:r>
            <a:r>
              <a:rPr lang="bn-IN" sz="2400" b="1" dirty="0">
                <a:solidFill>
                  <a:prstClr val="black"/>
                </a:solidFill>
                <a:latin typeface="Georgia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Georgia"/>
              </a:rPr>
              <a:t>+</a:t>
            </a:r>
            <a:r>
              <a:rPr lang="bn-IN" sz="2400" b="1" dirty="0">
                <a:solidFill>
                  <a:prstClr val="black"/>
                </a:solidFill>
                <a:latin typeface="Georgia"/>
              </a:rPr>
              <a:t> ৭২</a:t>
            </a:r>
            <a:r>
              <a:rPr lang="en-US" sz="2800" b="1" dirty="0">
                <a:solidFill>
                  <a:prstClr val="black"/>
                </a:solidFill>
                <a:latin typeface="Georgia"/>
              </a:rPr>
              <a:t>×</a:t>
            </a:r>
            <a:r>
              <a:rPr lang="en-US" sz="2400" b="1" dirty="0">
                <a:solidFill>
                  <a:prstClr val="black"/>
                </a:solidFill>
                <a:latin typeface="Georgia"/>
              </a:rPr>
              <a:t> </a:t>
            </a:r>
            <a:r>
              <a:rPr lang="bn-IN" sz="2400" b="1" dirty="0">
                <a:solidFill>
                  <a:prstClr val="black"/>
                </a:solidFill>
                <a:latin typeface="Georgia"/>
              </a:rPr>
              <a:t>০</a:t>
            </a:r>
            <a:r>
              <a:rPr lang="en-US" sz="2400" b="1" dirty="0">
                <a:solidFill>
                  <a:prstClr val="black"/>
                </a:solidFill>
                <a:latin typeface="Georgia"/>
                <a:cs typeface="Vrinda"/>
              </a:rPr>
              <a:t>∙</a:t>
            </a:r>
            <a:r>
              <a:rPr lang="bn-IN" sz="2400" b="1" dirty="0">
                <a:solidFill>
                  <a:prstClr val="black"/>
                </a:solidFill>
                <a:latin typeface="Georgia"/>
                <a:cs typeface="Vrinda"/>
              </a:rPr>
              <a:t>০১</a:t>
            </a:r>
            <a:r>
              <a:rPr lang="bn-IN" sz="2400" b="1" dirty="0">
                <a:solidFill>
                  <a:prstClr val="black"/>
                </a:solidFill>
                <a:latin typeface="Georgia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Georgia"/>
              </a:rPr>
              <a:t>– </a:t>
            </a:r>
            <a:r>
              <a:rPr lang="bn-IN" sz="2400" b="1" dirty="0">
                <a:solidFill>
                  <a:prstClr val="black"/>
                </a:solidFill>
                <a:latin typeface="Georgia"/>
              </a:rPr>
              <a:t>০ </a:t>
            </a:r>
            <a:r>
              <a:rPr lang="bn-IN" sz="2400" b="1" dirty="0" smtClean="0">
                <a:solidFill>
                  <a:prstClr val="black"/>
                </a:solidFill>
                <a:latin typeface="Georgia"/>
              </a:rPr>
              <a:t> </a:t>
            </a:r>
            <a:endParaRPr lang="bn-IN" sz="2400" b="1" dirty="0">
              <a:solidFill>
                <a:prstClr val="black"/>
              </a:solidFill>
              <a:latin typeface="Georgia"/>
            </a:endParaRPr>
          </a:p>
          <a:p>
            <a:pPr lvl="0"/>
            <a:r>
              <a:rPr lang="bn-IN" sz="2400" b="1" dirty="0">
                <a:solidFill>
                  <a:prstClr val="black"/>
                </a:solidFill>
                <a:latin typeface="Georgia"/>
              </a:rPr>
              <a:t>       </a:t>
            </a:r>
            <a:r>
              <a:rPr lang="bn-IN" sz="2400" b="1" dirty="0" smtClean="0">
                <a:solidFill>
                  <a:prstClr val="black"/>
                </a:solidFill>
                <a:latin typeface="Georgia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Georgia"/>
              </a:rPr>
              <a:t>  d</a:t>
            </a:r>
            <a:r>
              <a:rPr lang="bn-IN" sz="2400" b="1" dirty="0" smtClean="0">
                <a:solidFill>
                  <a:prstClr val="black"/>
                </a:solidFill>
                <a:latin typeface="Georgia"/>
              </a:rPr>
              <a:t>  = </a:t>
            </a:r>
            <a:r>
              <a:rPr lang="bn-IN" sz="2400" b="1" dirty="0">
                <a:solidFill>
                  <a:prstClr val="black"/>
                </a:solidFill>
                <a:latin typeface="Georgia"/>
              </a:rPr>
              <a:t>৫</a:t>
            </a:r>
            <a:r>
              <a:rPr lang="en-US" sz="2400" b="1" dirty="0">
                <a:solidFill>
                  <a:prstClr val="black"/>
                </a:solidFill>
                <a:latin typeface="Georgia"/>
              </a:rPr>
              <a:t>∙</a:t>
            </a:r>
            <a:r>
              <a:rPr lang="bn-IN" sz="2400" b="1" dirty="0">
                <a:solidFill>
                  <a:prstClr val="black"/>
                </a:solidFill>
                <a:latin typeface="Georgia"/>
              </a:rPr>
              <a:t>৭২ মিমি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10871" y="5471696"/>
            <a:ext cx="4930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 smtClean="0"/>
              <a:t>       প্রস্থচ্ছেদের ক্ষেত্রফল </a:t>
            </a:r>
            <a:r>
              <a:rPr lang="en-US" sz="2400" b="1" dirty="0" smtClean="0"/>
              <a:t>A</a:t>
            </a:r>
            <a:r>
              <a:rPr lang="en-US" sz="2000" b="1" dirty="0" smtClean="0"/>
              <a:t> </a:t>
            </a:r>
            <a:r>
              <a:rPr lang="bn-IN" sz="2400" b="1" dirty="0" smtClean="0"/>
              <a:t>= </a:t>
            </a:r>
            <a:r>
              <a:rPr lang="bn-IN" sz="2800" dirty="0" smtClean="0"/>
              <a:t> </a:t>
            </a:r>
            <a:r>
              <a:rPr lang="bn-IN" sz="2000" dirty="0" smtClean="0"/>
              <a:t>∂</a:t>
            </a:r>
            <a:r>
              <a:rPr lang="en-US" sz="2000" dirty="0" smtClean="0"/>
              <a:t> </a:t>
            </a:r>
            <a:r>
              <a:rPr lang="en-US" sz="2400" b="1" dirty="0" smtClean="0"/>
              <a:t>d</a:t>
            </a:r>
            <a:r>
              <a:rPr lang="en-US" sz="4000" b="1" baseline="30000" dirty="0" smtClean="0"/>
              <a:t>2</a:t>
            </a:r>
            <a:r>
              <a:rPr lang="en-US" dirty="0" smtClean="0"/>
              <a:t> </a:t>
            </a:r>
            <a:r>
              <a:rPr lang="en-US" sz="3600" b="1" dirty="0" smtClean="0"/>
              <a:t>/ </a:t>
            </a:r>
            <a:r>
              <a:rPr lang="en-US" sz="4000" dirty="0" smtClean="0"/>
              <a:t>4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            </a:t>
            </a:r>
            <a:r>
              <a:rPr lang="bn-IN" sz="4000" dirty="0" smtClean="0"/>
              <a:t>  </a:t>
            </a:r>
            <a:r>
              <a:rPr lang="en-US" sz="2800" b="1" dirty="0" smtClean="0"/>
              <a:t>=</a:t>
            </a:r>
            <a:r>
              <a:rPr lang="bn-IN" sz="2800" b="1" dirty="0" smtClean="0"/>
              <a:t> </a:t>
            </a:r>
            <a:r>
              <a:rPr lang="bn-IN" sz="2400" b="1" dirty="0" smtClean="0"/>
              <a:t>২৫</a:t>
            </a:r>
            <a:r>
              <a:rPr lang="en-US" sz="2400" b="1" dirty="0" smtClean="0"/>
              <a:t>¶</a:t>
            </a:r>
            <a:r>
              <a:rPr lang="bn-IN" sz="2400" b="1" dirty="0" smtClean="0"/>
              <a:t>৬৮মিমি</a:t>
            </a:r>
            <a:r>
              <a:rPr lang="en-US" sz="3200" b="1" dirty="0" smtClean="0"/>
              <a:t>±</a:t>
            </a:r>
            <a:r>
              <a:rPr lang="bn-IN" sz="3200" b="1" dirty="0" smtClean="0"/>
              <a:t> </a:t>
            </a:r>
            <a:r>
              <a:rPr lang="bn-IN" sz="2400" b="1" dirty="0" smtClean="0"/>
              <a:t> </a:t>
            </a:r>
            <a:endParaRPr lang="en-US" sz="3600" b="1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632899" y="5471696"/>
            <a:ext cx="0" cy="13234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0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7572">
        <p14:prism isInverted="1"/>
      </p:transition>
    </mc:Choice>
    <mc:Fallback xmlns="">
      <p:transition spd="slow" advTm="77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125 -0.01666 L -0.02986 -0.072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80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875 0.00833 L 0.01875 0.0150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3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4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9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6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83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33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2" grpId="0"/>
      <p:bldP spid="20" grpId="0"/>
      <p:bldP spid="34" grpId="0"/>
      <p:bldP spid="3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24250" y="266700"/>
            <a:ext cx="1828800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bn-IN" sz="40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u="sng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400" u="sng" dirty="0" smtClean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User.TTTC\Desktop\M.Habibur Rahman-28\HABIB (9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6" y="1143000"/>
            <a:ext cx="3113314" cy="3632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975" y="1143000"/>
            <a:ext cx="5570311" cy="3785652"/>
          </a:xfrm>
          <a:prstGeom prst="rect">
            <a:avLst/>
          </a:prstGeom>
          <a:noFill/>
          <a:ln w="38100">
            <a:solidFill>
              <a:srgbClr val="66FF3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bn-IN" sz="3600" dirty="0">
                <a:solidFill>
                  <a:prstClr val="black"/>
                </a:solidFill>
              </a:rPr>
              <a:t>  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   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PIMS OF 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DTE 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=7563100437</a:t>
            </a:r>
          </a:p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bn-IN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bn-IN" sz="4000" b="1" dirty="0">
                <a:solidFill>
                  <a:prstClr val="black"/>
                </a:solidFill>
                <a:cs typeface="NikoshBAN" pitchFamily="2" charset="0"/>
              </a:rPr>
              <a:t>মোঃহাবিবুর রহমান</a:t>
            </a:r>
          </a:p>
          <a:p>
            <a:pPr>
              <a:defRPr/>
            </a:pPr>
            <a:r>
              <a:rPr lang="bn-IN" sz="2400" b="1" dirty="0">
                <a:solidFill>
                  <a:prstClr val="black"/>
                </a:solidFill>
                <a:cs typeface="NikoshBAN" pitchFamily="2" charset="0"/>
              </a:rPr>
              <a:t>        </a:t>
            </a:r>
            <a:r>
              <a:rPr lang="bn-IN" sz="2800" b="1" dirty="0">
                <a:solidFill>
                  <a:prstClr val="black"/>
                </a:solidFill>
                <a:cs typeface="NikoshBAN" pitchFamily="2" charset="0"/>
              </a:rPr>
              <a:t>ইন্সট্রাক্টর (পদার্থবিজ্ঞান)</a:t>
            </a:r>
          </a:p>
          <a:p>
            <a:pPr>
              <a:defRPr/>
            </a:pPr>
            <a:r>
              <a:rPr lang="bn-IN" sz="3600" b="1" dirty="0">
                <a:solidFill>
                  <a:prstClr val="black"/>
                </a:solidFill>
                <a:cs typeface="NikoshBAN" pitchFamily="2" charset="0"/>
              </a:rPr>
              <a:t> টেকনিক্যাল স্কুল ও কলেজ</a:t>
            </a:r>
          </a:p>
          <a:p>
            <a:pPr>
              <a:defRPr/>
            </a:pPr>
            <a:r>
              <a:rPr lang="bn-IN" sz="3200" b="1" dirty="0">
                <a:solidFill>
                  <a:prstClr val="black"/>
                </a:solidFill>
                <a:cs typeface="NikoshBAN" pitchFamily="2" charset="0"/>
              </a:rPr>
              <a:t>          </a:t>
            </a:r>
            <a:r>
              <a:rPr lang="en-US" sz="3200" b="1" dirty="0" smtClean="0">
                <a:solidFill>
                  <a:prstClr val="black"/>
                </a:solidFill>
                <a:cs typeface="NikoshBAN" pitchFamily="2" charset="0"/>
              </a:rPr>
              <a:t> </a:t>
            </a:r>
            <a:r>
              <a:rPr lang="bn-IN" sz="3600" b="1" dirty="0" smtClean="0">
                <a:solidFill>
                  <a:prstClr val="black"/>
                </a:solidFill>
                <a:cs typeface="NikoshBAN" pitchFamily="2" charset="0"/>
              </a:rPr>
              <a:t>কিশোরগঞ্জ। </a:t>
            </a:r>
            <a:endParaRPr lang="bn-IN" sz="3200" b="1" dirty="0">
              <a:solidFill>
                <a:prstClr val="black"/>
              </a:solidFill>
              <a:cs typeface="NikoshBAN" pitchFamily="2" charset="0"/>
            </a:endParaRP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charset="0"/>
              </a:rPr>
              <a:t>  </a:t>
            </a:r>
            <a:r>
              <a:rPr lang="en-US" sz="2400" dirty="0" err="1" smtClean="0">
                <a:solidFill>
                  <a:prstClr val="black"/>
                </a:solidFill>
                <a:cs typeface="Arial" charset="0"/>
              </a:rPr>
              <a:t>পরামর্শের</a:t>
            </a: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Arial" charset="0"/>
              </a:rPr>
              <a:t>জন্যেঃ</a:t>
            </a: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   </a:t>
            </a:r>
            <a:r>
              <a:rPr lang="en-US" sz="2800" dirty="0" smtClean="0">
                <a:solidFill>
                  <a:prstClr val="black"/>
                </a:solidFill>
                <a:cs typeface="Arial" charset="0"/>
              </a:rPr>
              <a:t>০১৭১৫৩৪২৯৩৪         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7975" y="4959866"/>
            <a:ext cx="7543800" cy="17541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SutonnyMJ" pitchFamily="2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bn-IN" sz="3600" u="sng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পাঠ পরিচিতিঃ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বিষয় – পদার্থবিজ্ঞান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-১ </a:t>
            </a:r>
            <a:endParaRPr lang="bn-IN" sz="3600" dirty="0" smtClean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শ্রেণি 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– </a:t>
            </a:r>
            <a:r>
              <a:rPr lang="en-US" sz="3600" dirty="0" err="1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                     </a:t>
            </a:r>
            <a:r>
              <a:rPr lang="en-US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সময় – </a:t>
            </a:r>
            <a:r>
              <a:rPr lang="en-US" sz="360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৯০</a:t>
            </a:r>
            <a:r>
              <a:rPr lang="bn-IN" sz="360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মিনিট</a:t>
            </a:r>
            <a:endParaRPr lang="en-US" sz="3600" dirty="0" smtClean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6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605">
        <p14:gallery dir="l"/>
      </p:transition>
    </mc:Choice>
    <mc:Fallback xmlns="">
      <p:transition spd="slow" advTm="44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268544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u="sng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দলগত কাজ</a:t>
            </a:r>
            <a:endParaRPr lang="en-US" sz="4400" b="1" u="sng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37985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>
                <a:solidFill>
                  <a:prstClr val="black"/>
                </a:solidFill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</a:rPr>
              <a:t>  ১ম দলঃ  নিচের ছক মোতাবেক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</a:rPr>
              <a:t>তারের ব্যাস নির্ণয় কর। </a:t>
            </a:r>
            <a:endParaRPr lang="en-US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26743"/>
              </p:ext>
            </p:extLst>
          </p:nvPr>
        </p:nvGraphicFramePr>
        <p:xfrm>
          <a:off x="190500" y="1860684"/>
          <a:ext cx="8724900" cy="476871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45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1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4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6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3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43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2273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bn-IN" dirty="0" smtClean="0"/>
                        <a:t>পর্যবেক্ষণ</a:t>
                      </a:r>
                      <a:r>
                        <a:rPr lang="bn-IN" baseline="0" dirty="0" smtClean="0"/>
                        <a:t> সংখ্যা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bn-IN" baseline="0" dirty="0" smtClean="0"/>
                        <a:t>রৈখিক স্কেল পাঠ= </a:t>
                      </a:r>
                      <a:r>
                        <a:rPr lang="en-US" baseline="0" dirty="0" smtClean="0"/>
                        <a:t>L (mm)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bn-IN" baseline="0" dirty="0" smtClean="0"/>
                        <a:t>বৃত্তাকার স্কেল পাঠ </a:t>
                      </a:r>
                    </a:p>
                    <a:p>
                      <a:r>
                        <a:rPr lang="bn-IN" baseline="0" dirty="0" smtClean="0"/>
                        <a:t>=</a:t>
                      </a:r>
                      <a:r>
                        <a:rPr lang="en-US" baseline="0" dirty="0" smtClean="0"/>
                        <a:t> C ( mm)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n-IN" baseline="0" dirty="0" smtClean="0"/>
                    </a:p>
                    <a:p>
                      <a:r>
                        <a:rPr lang="bn-IN" baseline="0" dirty="0" smtClean="0"/>
                        <a:t>লঘিষ্ঠ গণন =</a:t>
                      </a:r>
                      <a:r>
                        <a:rPr lang="en-US" baseline="0" dirty="0" smtClean="0"/>
                        <a:t>LC (mm)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err="1" smtClean="0"/>
                        <a:t>আপাত</a:t>
                      </a:r>
                      <a:r>
                        <a:rPr lang="en-US" baseline="0" dirty="0" smtClean="0"/>
                        <a:t> </a:t>
                      </a:r>
                      <a:r>
                        <a:rPr lang="bn-IN" baseline="0" dirty="0" smtClean="0"/>
                        <a:t>ব্যাস 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d </a:t>
                      </a:r>
                      <a:r>
                        <a:rPr lang="bn-IN" baseline="0" dirty="0" smtClean="0"/>
                        <a:t>=</a:t>
                      </a:r>
                      <a:r>
                        <a:rPr lang="en-US" baseline="0" dirty="0" smtClean="0"/>
                        <a:t>L+CXLC</a:t>
                      </a:r>
                    </a:p>
                    <a:p>
                      <a:r>
                        <a:rPr lang="en-US" baseline="0" dirty="0" smtClean="0"/>
                        <a:t>   (mm)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err="1" smtClean="0"/>
                        <a:t>গড়</a:t>
                      </a:r>
                      <a:r>
                        <a:rPr lang="en-US" baseline="0" dirty="0" smtClean="0"/>
                        <a:t> </a:t>
                      </a:r>
                      <a:r>
                        <a:rPr lang="bn-IN" baseline="0" dirty="0" smtClean="0"/>
                        <a:t>ব্যাস = </a:t>
                      </a:r>
                    </a:p>
                    <a:p>
                      <a:r>
                        <a:rPr lang="en-US" baseline="0" dirty="0" smtClean="0"/>
                        <a:t> d</a:t>
                      </a:r>
                      <a:r>
                        <a:rPr lang="bn-IN" baseline="0" dirty="0" smtClean="0"/>
                        <a:t> </a:t>
                      </a:r>
                      <a:r>
                        <a:rPr lang="en-US" baseline="0" dirty="0" smtClean="0"/>
                        <a:t>(mm)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098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en-US" sz="3600" dirty="0" smtClean="0"/>
                        <a:t>1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818"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US" sz="3600" dirty="0" smtClean="0"/>
                        <a:t>2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070"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US" sz="3200" dirty="0" smtClean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4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1212">
        <p14:prism isInverted="1"/>
      </p:transition>
    </mc:Choice>
    <mc:Fallback xmlns="">
      <p:transition spd="slow" advTm="31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906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b="1" dirty="0" smtClean="0">
                <a:solidFill>
                  <a:prstClr val="black"/>
                </a:solidFill>
              </a:rPr>
              <a:t>২য়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</a:rPr>
              <a:t>দলঃ একটি ছক তৈরি করে  নিচের ডিজিটাল মাইক্রুমিটার ব্যাবহার করে তারের ব্যাস নির্ণয় কর।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70626" y="236489"/>
            <a:ext cx="30027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400" b="1" u="sng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দলগত কাজ</a:t>
            </a:r>
            <a:endParaRPr lang="en-US" sz="4400" b="1" u="sng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4000" cy="434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4167" r="75417" b="37917"/>
          <a:stretch/>
        </p:blipFill>
        <p:spPr>
          <a:xfrm>
            <a:off x="1314450" y="1905803"/>
            <a:ext cx="152399" cy="26289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0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prism isInverted="1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457200"/>
            <a:ext cx="365760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4000" b="1" u="sng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পাঠ মূল্যায়ন </a:t>
            </a:r>
            <a:endParaRPr lang="en-US" sz="4000" b="1" u="sng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53418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prstClr val="black"/>
                </a:solidFill>
              </a:rPr>
              <a:t>১। মাইক্রুমিটার কাকে বলে ?</a:t>
            </a:r>
            <a:r>
              <a:rPr lang="bn-IN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069068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prstClr val="black"/>
                </a:solidFill>
              </a:rPr>
              <a:t>২। যান্ত্রিক ত্রুটি বলতে কী বুঝায় ?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592288"/>
            <a:ext cx="527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prstClr val="black"/>
                </a:solidFill>
              </a:rPr>
              <a:t>৩।লঘিষ্ঠ গণন  কী ?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115508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prstClr val="black"/>
                </a:solidFill>
              </a:rPr>
              <a:t>৪। বৃত্তাকার স্কেলের অতিরিক্ত ভাগ সংখ্যা কী ? 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7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415">
        <p14:prism isInverted="1"/>
      </p:transition>
    </mc:Choice>
    <mc:Fallback xmlns="">
      <p:transition spd="slow" advTm="21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2263" y="361950"/>
            <a:ext cx="6450588" cy="2476500"/>
            <a:chOff x="838200" y="845821"/>
            <a:chExt cx="4572000" cy="2971800"/>
          </a:xfrm>
        </p:grpSpPr>
        <p:pic>
          <p:nvPicPr>
            <p:cNvPr id="2" name="Picture 1" descr="school-building-hi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845821"/>
              <a:ext cx="4572000" cy="2971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49558" y="1200459"/>
              <a:ext cx="2149283" cy="685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400" b="1" dirty="0" smtClean="0">
                  <a:ln w="1905"/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বাড়ির কাজ</a:t>
              </a:r>
              <a:endParaRPr lang="en-US" sz="44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4114800" y="4686300"/>
            <a:ext cx="1009650" cy="1066800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ln/>
          <a:effectLst>
            <a:outerShdw blurRad="40000" dist="23000" dir="5400000" rotWithShape="0">
              <a:srgbClr val="FFFF00">
                <a:alpha val="34902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</a:ln>
              <a:gradFill>
                <a:gsLst>
                  <a:gs pos="59175">
                    <a:srgbClr val="FF3700"/>
                  </a:gs>
                  <a:gs pos="77920">
                    <a:srgbClr val="D00402"/>
                  </a:gs>
                  <a:gs pos="18734">
                    <a:srgbClr val="FFC000"/>
                  </a:gs>
                  <a:gs pos="35820">
                    <a:srgbClr val="FF9200"/>
                  </a:gs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100000" t="100000"/>
                </a:path>
              </a:gra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" y="3048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36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১ম দলঃ একটি ছক তৈরি করে নিচের গোলাকার বস্তুটির ব্যাস নির্ণয় করে এর আয়তন নির্ণয় করবে । </a:t>
            </a:r>
            <a:endParaRPr lang="en-US" sz="36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LightBAN" pitchFamily="2" charset="0"/>
              <a:cs typeface="NikoshLightBAN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0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45">
        <p14:prism isInverted="1"/>
      </p:transition>
    </mc:Choice>
    <mc:Fallback xmlns="">
      <p:transition spd="slow" advTm="150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2263" y="361950"/>
            <a:ext cx="6450588" cy="2476500"/>
            <a:chOff x="838200" y="845821"/>
            <a:chExt cx="4572000" cy="2971800"/>
          </a:xfrm>
        </p:grpSpPr>
        <p:pic>
          <p:nvPicPr>
            <p:cNvPr id="2" name="Picture 1" descr="school-building-hi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845821"/>
              <a:ext cx="4572000" cy="2971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49558" y="1200459"/>
              <a:ext cx="2149283" cy="685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400" b="1" dirty="0" smtClean="0">
                  <a:ln w="1905"/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বাড়ির কাজ</a:t>
              </a:r>
              <a:endParaRPr lang="en-US" sz="44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050" y="3048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২য় দলঃ </a:t>
            </a:r>
            <a:r>
              <a:rPr lang="bn-IN" sz="36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একটি ছক তৈরি করে নিচের </a:t>
            </a:r>
            <a:r>
              <a:rPr lang="bn-IN" sz="36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সিলিন্ডারের আয়তন </a:t>
            </a:r>
            <a:r>
              <a:rPr lang="bn-IN" sz="36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নির্ণয় করবে । </a:t>
            </a:r>
            <a:endParaRPr lang="en-US" sz="36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LightBAN" pitchFamily="2" charset="0"/>
              <a:cs typeface="NikoshLightBAN" pitchFamily="2" charset="0"/>
            </a:endParaRPr>
          </a:p>
        </p:txBody>
      </p:sp>
      <p:sp>
        <p:nvSpPr>
          <p:cNvPr id="6" name="Flowchart: Magnetic Disk 5"/>
          <p:cNvSpPr/>
          <p:nvPr/>
        </p:nvSpPr>
        <p:spPr>
          <a:xfrm>
            <a:off x="4359528" y="4248329"/>
            <a:ext cx="463043" cy="990599"/>
          </a:xfrm>
          <a:prstGeom prst="flowChartMagneticDisk">
            <a:avLst/>
          </a:prstGeom>
          <a:gradFill flip="none" rotWithShape="1">
            <a:gsLst>
              <a:gs pos="0">
                <a:srgbClr val="FFFF66">
                  <a:shade val="30000"/>
                  <a:satMod val="115000"/>
                </a:srgbClr>
              </a:gs>
              <a:gs pos="50000">
                <a:srgbClr val="FFFF66">
                  <a:shade val="67500"/>
                  <a:satMod val="115000"/>
                </a:srgbClr>
              </a:gs>
              <a:gs pos="100000">
                <a:srgbClr val="FFFF66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6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044">
        <p14:prism isInverted="1"/>
      </p:transition>
    </mc:Choice>
    <mc:Fallback xmlns="">
      <p:transition spd="slow" advTm="110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609600"/>
            <a:ext cx="7772400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   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আল্লাহ্‌ আমাদের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উ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পর সহায় হউন</a:t>
            </a:r>
          </a:p>
          <a:p>
            <a:pPr>
              <a:defRPr/>
            </a:pP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আজ এ পর্যন্তই</a:t>
            </a:r>
          </a:p>
          <a:p>
            <a:pPr>
              <a:defRPr/>
            </a:pP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NikoshBAN" pitchFamily="2" charset="0"/>
              </a:rPr>
              <a:t>খোদা হাফেজ।</a:t>
            </a:r>
            <a:endParaRPr lang="en-US" sz="4400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49567"/>
            <a:ext cx="74676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010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1168">
        <p14:prism isInverted="1"/>
      </p:transition>
    </mc:Choice>
    <mc:Fallback xmlns="">
      <p:transition spd="slow" advTm="31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35" y="2357862"/>
            <a:ext cx="4364766" cy="3477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01" y="3158094"/>
            <a:ext cx="4408422" cy="2249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9781" y="553758"/>
            <a:ext cx="6044439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2800" b="1" dirty="0" smtClean="0"/>
              <a:t> </a:t>
            </a:r>
            <a:r>
              <a:rPr lang="bn-IN" sz="3600" b="1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নিচের ছবিগুলি লক্ষ কর </a:t>
            </a:r>
            <a:endParaRPr lang="en-US" sz="3200" b="1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643" y="5744424"/>
            <a:ext cx="374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/>
              <a:t>মেকানিক্যাল মাইক্রুমিটার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56355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/>
              <a:t>ডিজিটাল মাইক্রুমিটার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 rot="20077097">
            <a:off x="358185" y="2127029"/>
            <a:ext cx="2760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24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এই যন্ত্রের নাম কী ? </a:t>
            </a:r>
            <a:endParaRPr lang="en-US" sz="24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76631" y="2628900"/>
            <a:ext cx="294230" cy="739608"/>
          </a:xfrm>
          <a:prstGeom prst="straightConnector1">
            <a:avLst/>
          </a:prstGeom>
          <a:ln w="57150">
            <a:solidFill>
              <a:srgbClr val="CC00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472066" y="1999459"/>
            <a:ext cx="2760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IN" sz="24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এই যন্ত্রের নাম কী ? </a:t>
            </a:r>
            <a:endParaRPr lang="en-US" sz="24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449">
            <a:off x="6647634" y="2506013"/>
            <a:ext cx="467590" cy="88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3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9946">
        <p14:prism isInverted="1"/>
      </p:transition>
    </mc:Choice>
    <mc:Fallback xmlns="">
      <p:transition spd="slow" advTm="49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8" y="1742775"/>
            <a:ext cx="6419852" cy="5115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866144">
            <a:off x="1226809" y="2193556"/>
            <a:ext cx="2588851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2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এই যন্ত্রটি কী কাজে  ব্যবহার করা হয় ? </a:t>
            </a:r>
            <a:endParaRPr lang="en-US" sz="2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Down Arrow 4"/>
          <p:cNvSpPr/>
          <p:nvPr/>
        </p:nvSpPr>
        <p:spPr>
          <a:xfrm rot="19802998">
            <a:off x="2622458" y="2893806"/>
            <a:ext cx="228151" cy="466535"/>
          </a:xfrm>
          <a:prstGeom prst="downArrow">
            <a:avLst/>
          </a:prstGeom>
          <a:solidFill>
            <a:schemeClr val="accent2"/>
          </a:solidFill>
          <a:ln>
            <a:solidFill>
              <a:srgbClr val="CC0066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912158">
            <a:off x="4419600" y="4680653"/>
            <a:ext cx="4033428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2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এই যন্ত্রের সাহায্যে তারের প্রস্থচ্ছেদের    </a:t>
            </a:r>
          </a:p>
          <a:p>
            <a:r>
              <a:rPr lang="bn-IN" sz="2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ক্ষেত্রফল নির্ণয় করা যায় ।</a:t>
            </a:r>
          </a:p>
        </p:txBody>
      </p:sp>
      <p:sp>
        <p:nvSpPr>
          <p:cNvPr id="9" name="Bent Arrow 8"/>
          <p:cNvSpPr/>
          <p:nvPr/>
        </p:nvSpPr>
        <p:spPr>
          <a:xfrm rot="4206987">
            <a:off x="4962455" y="4021896"/>
            <a:ext cx="1487196" cy="192508"/>
          </a:xfrm>
          <a:prstGeom prst="bentArrow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0093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4167" r="75417" b="37917"/>
          <a:stretch/>
        </p:blipFill>
        <p:spPr>
          <a:xfrm rot="19702746">
            <a:off x="1021501" y="2941093"/>
            <a:ext cx="149614" cy="2219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48" y="1921537"/>
            <a:ext cx="102219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তার</a:t>
            </a:r>
            <a:r>
              <a:rPr lang="en-US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76098" y="2383202"/>
            <a:ext cx="0" cy="621498"/>
          </a:xfrm>
          <a:prstGeom prst="straightConnector1">
            <a:avLst/>
          </a:prstGeom>
          <a:ln w="762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960240740"/>
              </p:ext>
            </p:extLst>
          </p:nvPr>
        </p:nvGraphicFramePr>
        <p:xfrm>
          <a:off x="0" y="-1"/>
          <a:ext cx="9144000" cy="1612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0" y="378082"/>
            <a:ext cx="943014" cy="781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8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8985">
        <p14:gallery dir="l"/>
      </p:transition>
    </mc:Choice>
    <mc:Fallback xmlns="">
      <p:transition spd="slow" advTm="68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  <p:bldP spid="7" grpId="0"/>
      <p:bldP spid="9" grpId="0" animBg="1"/>
      <p:bldP spid="3" grpId="0"/>
      <p:bldGraphic spid="1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7012" y="304800"/>
            <a:ext cx="2943225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0"/>
                  <a:tileRect/>
                </a:gradFill>
              </a:rPr>
              <a:t>শিখনফল</a:t>
            </a:r>
            <a:r>
              <a:rPr lang="bn-IN" sz="4000" b="1" dirty="0" smtClean="0">
                <a:ln w="11430"/>
                <a:pattFill prst="trellis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4000" b="1" dirty="0">
              <a:ln w="11430"/>
              <a:pattFill prst="trellis">
                <a:fgClr>
                  <a:schemeClr val="accent1"/>
                </a:fgClr>
                <a:bgClr>
                  <a:schemeClr val="bg1"/>
                </a:bgClr>
              </a:patt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49" y="1186875"/>
            <a:ext cx="546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এই পাঠশেষে শিক্ষার্থীরা - </a:t>
            </a:r>
            <a:endParaRPr lang="en-US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2168099"/>
            <a:ext cx="862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3200" dirty="0" smtClean="0"/>
              <a:t> </a:t>
            </a:r>
            <a:r>
              <a:rPr lang="bn-IN" sz="32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মাইক্রুমিটার কাকে বলে তা বলতে পারবে</a:t>
            </a:r>
            <a:r>
              <a:rPr lang="en-US" sz="32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। </a:t>
            </a:r>
            <a:r>
              <a:rPr lang="bn-IN" sz="32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3200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343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bn-IN" sz="32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লঘিষ্ঠ গণন বলতে কী বুঝায় তা বলতে পারবে। </a:t>
            </a:r>
            <a:endParaRPr lang="en-US" sz="3200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" y="3682425"/>
            <a:ext cx="697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bn-IN" sz="32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যান্ত্রিক ত্রুটি কী তা বলতে পারবে।</a:t>
            </a:r>
            <a:r>
              <a:rPr lang="bn-IN" sz="3200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3200" b="1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50" y="4983540"/>
            <a:ext cx="912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2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মাইক্রুমিটারের সাহায্যে কী ভাবে তারের প্রস্থচ্ছেদের ক্ষেত্রফল নির্ণয় করা যায় তা ব্যাখ্যা করতে পারবে। </a:t>
            </a:r>
            <a:endParaRPr lang="en-US" sz="3200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" y="3039487"/>
            <a:ext cx="836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n-IN" sz="3200" dirty="0" smtClean="0"/>
              <a:t>মাইক্রুমিটারের প্রকারভেদ বলতে পারবে। </a:t>
            </a:r>
            <a:endParaRPr lang="en-US" sz="32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7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5928">
        <p14:gallery dir="l"/>
      </p:transition>
    </mc:Choice>
    <mc:Fallback xmlns="">
      <p:transition spd="slow" advTm="65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4167" r="75417" b="37917"/>
          <a:stretch/>
        </p:blipFill>
        <p:spPr>
          <a:xfrm>
            <a:off x="6858000" y="3200400"/>
            <a:ext cx="152399" cy="2628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8297" y="285747"/>
            <a:ext cx="5753102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পাঠ উপকরন বা যন্ত্রপাতি </a:t>
            </a:r>
            <a:endParaRPr lang="en-US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320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এই পরীক্ষণটি সম্পন্ন করার জন্য প্রয়োজন-</a:t>
            </a:r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257550"/>
            <a:ext cx="4762500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967180"/>
            <a:ext cx="605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1। </a:t>
            </a:r>
            <a:r>
              <a:rPr lang="en-US" sz="32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একটি</a:t>
            </a:r>
            <a:r>
              <a:rPr lang="en-US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মাইক্রুমিটার</a:t>
            </a:r>
            <a:r>
              <a:rPr lang="en-US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399" y="2551955"/>
            <a:ext cx="6781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২।বৃত্তাকার প্রস্থচ্ছেদ বিশিষ্ট তার </a:t>
            </a:r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6450" y="549583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 smtClean="0"/>
              <a:t>মাইক্রুমিটার 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29399" y="5895945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 smtClean="0"/>
              <a:t>তার </a:t>
            </a:r>
            <a:endParaRPr lang="en-US" sz="20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6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732">
        <p14:gallery dir="l"/>
      </p:transition>
    </mc:Choice>
    <mc:Fallback xmlns="">
      <p:transition spd="slow" advTm="30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4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2551" y="482025"/>
            <a:ext cx="664844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পাঠ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উপস্থাপন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বা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কাজের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ধারা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32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3206" y="1600258"/>
            <a:ext cx="5130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মাইক্রুমিটারের গঠন </a:t>
            </a:r>
            <a:endParaRPr lang="bn-IN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792" y="2868508"/>
            <a:ext cx="4038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buFont typeface="Wingdings" pitchFamily="2" charset="2"/>
              <a:buChar char="v"/>
            </a:pPr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লঘিষ্ঠ গণন </a:t>
            </a:r>
            <a:endParaRPr lang="bn-IN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975" y="3468469"/>
            <a:ext cx="3775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8700" lvl="1" indent="-571500">
              <a:buFont typeface="Wingdings" pitchFamily="2" charset="2"/>
              <a:buChar char="v"/>
            </a:pPr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 রৈখিক স্কেল পাঠ </a:t>
            </a:r>
            <a:endParaRPr lang="bn-IN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850" y="4113431"/>
            <a:ext cx="7608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8700" lvl="1" indent="-571500">
              <a:buFont typeface="Wingdings" pitchFamily="2" charset="2"/>
              <a:buChar char="v"/>
            </a:pPr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বৃত্তাকার স্কেলের (অতিরিক্ত ভাগ সংখ্যা ) পাঠ </a:t>
            </a:r>
            <a:endParaRPr lang="bn-IN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850" y="2222177"/>
            <a:ext cx="3932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buFont typeface="Wingdings" pitchFamily="2" charset="2"/>
              <a:buChar char="v"/>
            </a:pPr>
            <a:r>
              <a:rPr lang="bn-IN" sz="3600" dirty="0">
                <a:solidFill>
                  <a:prstClr val="black"/>
                </a:solidFill>
                <a:cs typeface="NikoshBAN" pitchFamily="2" charset="0"/>
              </a:rPr>
              <a:t> </a:t>
            </a:r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যান্ত্রিক ত্রুটি </a:t>
            </a:r>
            <a:endParaRPr lang="bn-IN" sz="3600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3207" y="4798546"/>
            <a:ext cx="6404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bn-IN" sz="36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NikoshBAN" pitchFamily="2" charset="0"/>
              </a:rPr>
              <a:t>তারের প্রস্থচ্ছেদের ক্ষেত্রফল নির্ণয়ের সূত্র </a:t>
            </a:r>
            <a:endParaRPr lang="bn-IN" sz="36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NikoshBAN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222">
        <p14:gallery dir="l"/>
      </p:transition>
    </mc:Choice>
    <mc:Fallback xmlns="">
      <p:transition spd="slow" advTm="502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b="1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মাইক্রুমিটারঃ</a:t>
            </a:r>
            <a:r>
              <a:rPr lang="bn-IN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bn-IN" sz="2400" dirty="0" smtClean="0">
                <a:solidFill>
                  <a:prstClr val="black"/>
                </a:solidFill>
              </a:rPr>
              <a:t>এক </a:t>
            </a:r>
            <a:r>
              <a:rPr lang="bn-IN" sz="2400" dirty="0">
                <a:solidFill>
                  <a:prstClr val="black"/>
                </a:solidFill>
              </a:rPr>
              <a:t>প্রকারের পরিমাপক যন্ত্র যার সাহায্যে কোন বস্তুর দু প্রান্তের মধ্যবর্তী দূরত্ব নির্ণয় করে </a:t>
            </a:r>
            <a:r>
              <a:rPr lang="bn-IN" sz="2400" dirty="0">
                <a:solidFill>
                  <a:prstClr val="black"/>
                </a:solidFill>
                <a:hlinkClick r:id="rId5" tooltip="পরিমাপ"/>
              </a:rPr>
              <a:t>পরিমাপ</a:t>
            </a:r>
            <a:r>
              <a:rPr lang="bn-IN" sz="2400" dirty="0">
                <a:solidFill>
                  <a:prstClr val="black"/>
                </a:solidFill>
              </a:rPr>
              <a:t> করা যায়। এ যন্ত্রের সাহায্যে </a:t>
            </a:r>
            <a:r>
              <a:rPr lang="bn-IN" sz="2400" dirty="0" smtClean="0">
                <a:solidFill>
                  <a:prstClr val="black"/>
                </a:solidFill>
              </a:rPr>
              <a:t>ক্ষুদ্র দৈর্ঘ্য, ক্ষুদ্র গোলকের ব্যাস, তারের প্রস্থচ্ছেদ ইত্যাদি নির্ণয় করা যায়। মাইক্রুমিটার </a:t>
            </a:r>
            <a:r>
              <a:rPr lang="bn-IN" sz="2400" dirty="0">
                <a:solidFill>
                  <a:prstClr val="black"/>
                </a:solidFill>
                <a:hlinkClick r:id="rId6" tooltip="যন্ত্র প্রকৌশল"/>
              </a:rPr>
              <a:t>ম্যাকানিকাল ইঞ্জিনিয়ারিং</a:t>
            </a:r>
            <a:r>
              <a:rPr lang="bn-IN" sz="2400" dirty="0">
                <a:solidFill>
                  <a:prstClr val="black"/>
                </a:solidFill>
              </a:rPr>
              <a:t>, ধাতুর </a:t>
            </a:r>
            <a:r>
              <a:rPr lang="bn-IN" sz="2400" dirty="0" smtClean="0">
                <a:solidFill>
                  <a:prstClr val="black"/>
                </a:solidFill>
              </a:rPr>
              <a:t>ক্ষুদ্র দৈর্ঘ্য </a:t>
            </a:r>
            <a:r>
              <a:rPr lang="bn-IN" sz="2400" dirty="0">
                <a:solidFill>
                  <a:prstClr val="black"/>
                </a:solidFill>
              </a:rPr>
              <a:t>নির্ণয়</a:t>
            </a:r>
            <a:r>
              <a:rPr lang="bn-IN" sz="2400" dirty="0" smtClean="0">
                <a:solidFill>
                  <a:prstClr val="black"/>
                </a:solidFill>
              </a:rPr>
              <a:t>, </a:t>
            </a:r>
            <a:r>
              <a:rPr lang="bn-IN" sz="2400" dirty="0">
                <a:solidFill>
                  <a:prstClr val="black"/>
                </a:solidFill>
              </a:rPr>
              <a:t>বৈজ্ঞানিক পরীক্ষণ ইত্যাদি বিভিন্ন ক্ষেত্রে ব্যবহৃত হয়।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3383" y="268069"/>
            <a:ext cx="2526654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মাইক্রুমিটার</a:t>
            </a:r>
            <a:endParaRPr lang="en-US" sz="36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4" r="-833" b="12805"/>
          <a:stretch/>
        </p:blipFill>
        <p:spPr>
          <a:xfrm rot="20900280">
            <a:off x="1705963" y="1148502"/>
            <a:ext cx="5790878" cy="2713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619" b="100000" l="5981" r="65311">
                        <a14:backgroundMark x1="19856" y1="17899" x2="19856" y2="17899"/>
                        <a14:backgroundMark x1="31579" y1="24514" x2="31579" y2="24514"/>
                        <a14:backgroundMark x1="39952" y1="29183" x2="39952" y2="29183"/>
                        <a14:backgroundMark x1="48565" y1="33852" x2="48565" y2="33852"/>
                        <a14:backgroundMark x1="54306" y1="40078" x2="54306" y2="40078"/>
                        <a14:backgroundMark x1="59330" y1="43580" x2="59330" y2="43580"/>
                        <a14:backgroundMark x1="62679" y1="48638" x2="62679" y2="48638"/>
                        <a14:backgroundMark x1="62440" y1="52918" x2="62440" y2="52918"/>
                        <a14:backgroundMark x1="58373" y1="55642" x2="58373" y2="55642"/>
                        <a14:backgroundMark x1="52632" y1="52140" x2="52632" y2="52140"/>
                        <a14:backgroundMark x1="47368" y1="47471" x2="47368" y2="47471"/>
                        <a14:backgroundMark x1="41866" y1="45525" x2="41866" y2="45525"/>
                        <a14:backgroundMark x1="42823" y1="50584" x2="42823" y2="50584"/>
                        <a14:backgroundMark x1="41627" y1="56809" x2="41627" y2="56809"/>
                        <a14:backgroundMark x1="38995" y1="60700" x2="38995" y2="60700"/>
                        <a14:backgroundMark x1="33971" y1="63424" x2="33971" y2="63424"/>
                        <a14:backgroundMark x1="31818" y1="69650" x2="31818" y2="69650"/>
                        <a14:backgroundMark x1="27751" y1="73541" x2="27751" y2="73541"/>
                        <a14:backgroundMark x1="26555" y1="78988" x2="26555" y2="78988"/>
                        <a14:backgroundMark x1="21053" y1="80934" x2="21053" y2="80934"/>
                        <a14:backgroundMark x1="16268" y1="76654" x2="16268" y2="76654"/>
                        <a14:backgroundMark x1="11244" y1="75486" x2="11244" y2="75486"/>
                        <a14:backgroundMark x1="7895" y1="71984" x2="7895" y2="71984"/>
                        <a14:backgroundMark x1="8612" y1="64591" x2="8612" y2="64591"/>
                        <a14:backgroundMark x1="8852" y1="54475" x2="8852" y2="54475"/>
                        <a14:backgroundMark x1="8612" y1="43969" x2="8612" y2="43969"/>
                        <a14:backgroundMark x1="8134" y1="33463" x2="8134" y2="33463"/>
                        <a14:backgroundMark x1="8134" y1="26848" x2="8134" y2="26848"/>
                        <a14:backgroundMark x1="8373" y1="22179" x2="8373" y2="22179"/>
                        <a14:backgroundMark x1="11244" y1="20623" x2="11244" y2="20623"/>
                        <a14:backgroundMark x1="12919" y1="17510" x2="12919" y2="1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65" r="36800" b="20060"/>
          <a:stretch/>
        </p:blipFill>
        <p:spPr>
          <a:xfrm rot="16486755">
            <a:off x="4332246" y="3127084"/>
            <a:ext cx="1563925" cy="94759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5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4418">
        <p14:prism isInverted="1"/>
      </p:transition>
    </mc:Choice>
    <mc:Fallback xmlns="">
      <p:transition spd="slow" advTm="54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7413 0.03611 L -0.32587 -0.1416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66108" y="3155473"/>
            <a:ext cx="5777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000" b="1" dirty="0"/>
              <a:t>একটি ধাতুর তৈরি </a:t>
            </a:r>
            <a:r>
              <a:rPr lang="bn-IN" sz="2000" b="1" dirty="0" smtClean="0"/>
              <a:t>বৃত্তাকার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সিলিন্ডার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আকৃতির</a:t>
            </a:r>
            <a:r>
              <a:rPr lang="en-US" sz="2000" b="1" dirty="0" smtClean="0"/>
              <a:t> </a:t>
            </a:r>
            <a:r>
              <a:rPr lang="as-IN" sz="2000" b="1" dirty="0" smtClean="0"/>
              <a:t> </a:t>
            </a:r>
            <a:r>
              <a:rPr lang="as-IN" sz="2000" b="1" dirty="0"/>
              <a:t>দণ্ডের ওপর নির্দিষ্ট এককের দাগ </a:t>
            </a:r>
            <a:r>
              <a:rPr lang="as-IN" sz="2000" b="1" dirty="0" smtClean="0"/>
              <a:t>কেটে</a:t>
            </a:r>
            <a:r>
              <a:rPr lang="bn-IN" sz="2000" b="1" dirty="0" smtClean="0"/>
              <a:t> মাইক্রুমিটারের</a:t>
            </a:r>
            <a:r>
              <a:rPr lang="bn-IN" sz="2000" b="1" dirty="0"/>
              <a:t> </a:t>
            </a:r>
            <a:r>
              <a:rPr lang="as-IN" sz="2000" b="1" dirty="0" smtClean="0"/>
              <a:t>প্রধান </a:t>
            </a:r>
            <a:r>
              <a:rPr lang="as-IN" sz="2000" b="1" dirty="0"/>
              <a:t>স্কেল তৈরি করা হয়</a:t>
            </a:r>
            <a:r>
              <a:rPr lang="as-IN" sz="2000" b="1" dirty="0" smtClean="0"/>
              <a:t>।</a:t>
            </a:r>
            <a:r>
              <a:rPr lang="bn-IN" sz="2000" b="1" dirty="0" smtClean="0"/>
              <a:t>এটি মাইক্রুমিটারের রৈখিক স্কেল। এই স্কেলটি সাধারণত </a:t>
            </a:r>
            <a:r>
              <a:rPr lang="en-US" sz="2000" b="1" dirty="0" smtClean="0"/>
              <a:t>২৫ </a:t>
            </a:r>
            <a:r>
              <a:rPr lang="bn-IN" sz="2000" b="1" dirty="0" smtClean="0"/>
              <a:t>মিমি থেকে </a:t>
            </a:r>
            <a:r>
              <a:rPr lang="en-US" sz="2000" b="1" dirty="0" smtClean="0"/>
              <a:t>৩০ </a:t>
            </a:r>
            <a:r>
              <a:rPr lang="bn-IN" sz="2000" b="1" dirty="0" smtClean="0"/>
              <a:t>মিমি পর্যন্ত দাগ কাটা থাকে।   </a:t>
            </a:r>
            <a:r>
              <a:rPr lang="as-IN" sz="2000" b="1" dirty="0" smtClean="0"/>
              <a:t> 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273930" y="5106084"/>
            <a:ext cx="8663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000" b="1" dirty="0" smtClean="0">
                <a:solidFill>
                  <a:srgbClr val="CC0066"/>
                </a:solidFill>
              </a:rPr>
              <a:t>প্রধান </a:t>
            </a:r>
            <a:r>
              <a:rPr lang="bn-IN" sz="2000" b="1" dirty="0">
                <a:solidFill>
                  <a:srgbClr val="CC0066"/>
                </a:solidFill>
              </a:rPr>
              <a:t>স্কেলের গায়ে </a:t>
            </a:r>
            <a:r>
              <a:rPr lang="bn-IN" sz="2000" b="1" dirty="0" smtClean="0">
                <a:solidFill>
                  <a:srgbClr val="CC0066"/>
                </a:solidFill>
              </a:rPr>
              <a:t>চোয়াল যুক্ত </a:t>
            </a:r>
            <a:r>
              <a:rPr lang="bn-IN" sz="2000" b="1" dirty="0">
                <a:solidFill>
                  <a:srgbClr val="CC0066"/>
                </a:solidFill>
              </a:rPr>
              <a:t>একটি </a:t>
            </a:r>
            <a:r>
              <a:rPr lang="bn-IN" sz="2000" b="1" dirty="0" smtClean="0">
                <a:solidFill>
                  <a:srgbClr val="CC0066"/>
                </a:solidFill>
              </a:rPr>
              <a:t>বৃত্তাকার  </a:t>
            </a:r>
            <a:r>
              <a:rPr lang="bn-IN" sz="2000" b="1" dirty="0">
                <a:solidFill>
                  <a:srgbClr val="CC0066"/>
                </a:solidFill>
              </a:rPr>
              <a:t>স্কেল পরানো থাকে</a:t>
            </a:r>
            <a:r>
              <a:rPr lang="bn-IN" sz="2000" b="1" dirty="0" smtClean="0">
                <a:solidFill>
                  <a:srgbClr val="CC0066"/>
                </a:solidFill>
              </a:rPr>
              <a:t>। এই স্কেলটি সাধারণত ৫০ বা ১০০ ভাগে ভাগ করা থাকে। </a:t>
            </a:r>
            <a:endParaRPr lang="en-US" sz="2000" b="1" dirty="0">
              <a:solidFill>
                <a:srgbClr val="CC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56712" y="387637"/>
            <a:ext cx="451943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err="1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মাইক্রুমিটারের</a:t>
            </a:r>
            <a:r>
              <a:rPr lang="en-US" sz="32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bn-IN" sz="3200" b="1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গঠন</a:t>
            </a:r>
            <a:endParaRPr lang="bn-IN" sz="3200" b="1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200" y="936749"/>
            <a:ext cx="7672561" cy="3076438"/>
            <a:chOff x="-66235" y="267864"/>
            <a:chExt cx="8867335" cy="36392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09"/>
            <a:stretch/>
          </p:blipFill>
          <p:spPr>
            <a:xfrm>
              <a:off x="3295649" y="624894"/>
              <a:ext cx="5505451" cy="12815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956" l="0" r="99800">
                          <a14:backgroundMark x1="52600" y1="52206" x2="66600" y2="0"/>
                          <a14:backgroundMark x1="53400" y1="50000" x2="41800" y2="97794"/>
                          <a14:backgroundMark x1="65400" y1="735" x2="99800" y2="27206"/>
                          <a14:backgroundMark x1="52200" y1="29044" x2="52200" y2="29044"/>
                          <a14:backgroundMark x1="51600" y1="32353" x2="51600" y2="32353"/>
                          <a14:backgroundMark x1="50600" y1="38235" x2="50600" y2="38235"/>
                          <a14:backgroundMark x1="50200" y1="41544" x2="50200" y2="41544"/>
                          <a14:backgroundMark x1="49600" y1="46691" x2="49600" y2="46691"/>
                          <a14:backgroundMark x1="50800" y1="49265" x2="51800" y2="51838"/>
                          <a14:backgroundMark x1="49400" y1="63971" x2="49400" y2="63971"/>
                          <a14:backgroundMark x1="49600" y1="73162" x2="49600" y2="73162"/>
                          <a14:backgroundMark x1="49000" y1="81618" x2="49000" y2="81618"/>
                          <a14:backgroundMark x1="48800" y1="91544" x2="48800" y2="91544"/>
                          <a14:backgroundMark x1="51600" y1="27941" x2="51600" y2="27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22" b="12962"/>
            <a:stretch/>
          </p:blipFill>
          <p:spPr>
            <a:xfrm rot="20036003">
              <a:off x="-66235" y="267864"/>
              <a:ext cx="4728507" cy="36392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619" b="100000" l="5981" r="65311">
                        <a14:backgroundMark x1="19856" y1="17899" x2="19856" y2="17899"/>
                        <a14:backgroundMark x1="31579" y1="24514" x2="31579" y2="24514"/>
                        <a14:backgroundMark x1="39952" y1="29183" x2="39952" y2="29183"/>
                        <a14:backgroundMark x1="48565" y1="33852" x2="48565" y2="33852"/>
                        <a14:backgroundMark x1="54306" y1="40078" x2="54306" y2="40078"/>
                        <a14:backgroundMark x1="59330" y1="43580" x2="59330" y2="43580"/>
                        <a14:backgroundMark x1="62679" y1="48638" x2="62679" y2="48638"/>
                        <a14:backgroundMark x1="62440" y1="52918" x2="62440" y2="52918"/>
                        <a14:backgroundMark x1="58373" y1="55642" x2="58373" y2="55642"/>
                        <a14:backgroundMark x1="52632" y1="52140" x2="52632" y2="52140"/>
                        <a14:backgroundMark x1="47368" y1="47471" x2="47368" y2="47471"/>
                        <a14:backgroundMark x1="41866" y1="45525" x2="41866" y2="45525"/>
                        <a14:backgroundMark x1="42823" y1="50584" x2="42823" y2="50584"/>
                        <a14:backgroundMark x1="41627" y1="56809" x2="41627" y2="56809"/>
                        <a14:backgroundMark x1="38995" y1="60700" x2="38995" y2="60700"/>
                        <a14:backgroundMark x1="33971" y1="63424" x2="33971" y2="63424"/>
                        <a14:backgroundMark x1="31818" y1="69650" x2="31818" y2="69650"/>
                        <a14:backgroundMark x1="27751" y1="73541" x2="27751" y2="73541"/>
                        <a14:backgroundMark x1="26555" y1="78988" x2="26555" y2="78988"/>
                        <a14:backgroundMark x1="21053" y1="80934" x2="21053" y2="80934"/>
                        <a14:backgroundMark x1="16268" y1="76654" x2="16268" y2="76654"/>
                        <a14:backgroundMark x1="11244" y1="75486" x2="11244" y2="75486"/>
                        <a14:backgroundMark x1="7895" y1="71984" x2="7895" y2="71984"/>
                        <a14:backgroundMark x1="8612" y1="64591" x2="8612" y2="64591"/>
                        <a14:backgroundMark x1="8852" y1="54475" x2="8852" y2="54475"/>
                        <a14:backgroundMark x1="8612" y1="43969" x2="8612" y2="43969"/>
                        <a14:backgroundMark x1="8134" y1="33463" x2="8134" y2="33463"/>
                        <a14:backgroundMark x1="8134" y1="26848" x2="8134" y2="26848"/>
                        <a14:backgroundMark x1="8373" y1="22179" x2="8373" y2="22179"/>
                        <a14:backgroundMark x1="11244" y1="20623" x2="11244" y2="20623"/>
                        <a14:backgroundMark x1="12919" y1="17510" x2="12919" y2="1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65" r="36800" b="20060"/>
          <a:stretch/>
        </p:blipFill>
        <p:spPr>
          <a:xfrm rot="15624540">
            <a:off x="3676745" y="2095638"/>
            <a:ext cx="1252106" cy="7586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21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6017">
        <p14:warp dir="in"/>
      </p:transition>
    </mc:Choice>
    <mc:Fallback xmlns="">
      <p:transition spd="slow" advTm="660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785 -0.00579 L 0.00833 3.7037E-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7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 -0.04977 L 0.09409 -0.08194 C 0.09253 -0.08866 0.09166 -0.09954 0.09184 -0.10995 C 0.09184 -0.12176 0.0927 -0.13218 0.09409 -0.13889 L 0.1 -0.17199 " pathEditMode="relative" rAng="16200000" ptsTypes="FffFF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11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7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8|2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5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8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4|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4|3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7|2.1|9.4|6.1|2.4|7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5|3.6|2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4|12.5|1.3|2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3|2.8|7.1|6.6|7.1|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5|4.2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8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1|1.2|3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.5|1.2|3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3.2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NikoshBAN"/>
        <a:ea typeface=""/>
        <a:cs typeface=""/>
      </a:majorFont>
      <a:minorFont>
        <a:latin typeface="NikoshB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3166</TotalTime>
  <Words>1013</Words>
  <Application>Microsoft Office PowerPoint</Application>
  <PresentationFormat>On-screen Show (4:3)</PresentationFormat>
  <Paragraphs>130</Paragraphs>
  <Slides>25</Slides>
  <Notes>10</Notes>
  <HiddenSlides>0</HiddenSlides>
  <MMClips>24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Wingdings</vt:lpstr>
      <vt:lpstr>Arial</vt:lpstr>
      <vt:lpstr>Georgia</vt:lpstr>
      <vt:lpstr>Vrinda</vt:lpstr>
      <vt:lpstr>Times New Roman</vt:lpstr>
      <vt:lpstr>NikoshLightBAN</vt:lpstr>
      <vt:lpstr>SutonnyMJ</vt:lpstr>
      <vt:lpstr>Franklin Gothic Book</vt:lpstr>
      <vt:lpstr>NikoshBAN</vt:lpstr>
      <vt:lpstr>Verdana</vt:lpstr>
      <vt:lpstr>Book Antiqua</vt:lpstr>
      <vt:lpstr>Calibri</vt:lpstr>
      <vt:lpstr>Wingdings 2</vt:lpstr>
      <vt:lpstr>1_Office Theme</vt:lpstr>
      <vt:lpstr>Technic</vt:lpstr>
      <vt:lpstr>Office Theme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 Habibur Rahman</dc:creator>
  <cp:lastModifiedBy>user</cp:lastModifiedBy>
  <cp:revision>485</cp:revision>
  <dcterms:created xsi:type="dcterms:W3CDTF">2015-09-05T00:50:57Z</dcterms:created>
  <dcterms:modified xsi:type="dcterms:W3CDTF">2024-11-16T15:03:01Z</dcterms:modified>
</cp:coreProperties>
</file>